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9" r:id="rId12"/>
    <p:sldId id="270" r:id="rId13"/>
    <p:sldId id="271" r:id="rId14"/>
    <p:sldId id="272" r:id="rId15"/>
    <p:sldId id="279" r:id="rId16"/>
    <p:sldId id="268" r:id="rId17"/>
    <p:sldId id="280" r:id="rId18"/>
    <p:sldId id="281" r:id="rId19"/>
    <p:sldId id="282" r:id="rId20"/>
    <p:sldId id="283" r:id="rId21"/>
    <p:sldId id="273" r:id="rId22"/>
    <p:sldId id="274" r:id="rId23"/>
    <p:sldId id="276" r:id="rId24"/>
    <p:sldId id="277" r:id="rId25"/>
    <p:sldId id="27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32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22F118-3CB9-4688-BD1A-8BB12C0D4E86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626D1C1-C571-464A-B579-DFCD0168CCDF}" type="pres">
      <dgm:prSet presAssocID="{3122F118-3CB9-4688-BD1A-8BB12C0D4E8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618DFA96-3E20-444B-B8DF-D2965C3BC8C6}" type="presOf" srcId="{3122F118-3CB9-4688-BD1A-8BB12C0D4E86}" destId="{8626D1C1-C571-464A-B579-DFCD0168CCDF}" srcOrd="0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EBE43-A3BE-4ED5-A62A-65832B7C529A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CBD94-BC2E-4A6E-8DB4-1044D025E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583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EBE43-A3BE-4ED5-A62A-65832B7C529A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CBD94-BC2E-4A6E-8DB4-1044D025E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300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EBE43-A3BE-4ED5-A62A-65832B7C529A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CBD94-BC2E-4A6E-8DB4-1044D025E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666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EBE43-A3BE-4ED5-A62A-65832B7C529A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CBD94-BC2E-4A6E-8DB4-1044D025E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563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EBE43-A3BE-4ED5-A62A-65832B7C529A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CBD94-BC2E-4A6E-8DB4-1044D025E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29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EBE43-A3BE-4ED5-A62A-65832B7C529A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CBD94-BC2E-4A6E-8DB4-1044D025E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870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EBE43-A3BE-4ED5-A62A-65832B7C529A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CBD94-BC2E-4A6E-8DB4-1044D025E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040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EBE43-A3BE-4ED5-A62A-65832B7C529A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CBD94-BC2E-4A6E-8DB4-1044D025E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041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EBE43-A3BE-4ED5-A62A-65832B7C529A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CBD94-BC2E-4A6E-8DB4-1044D025E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05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EBE43-A3BE-4ED5-A62A-65832B7C529A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CBD94-BC2E-4A6E-8DB4-1044D025E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04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EBE43-A3BE-4ED5-A62A-65832B7C529A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CBD94-BC2E-4A6E-8DB4-1044D025E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533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4EBE43-A3BE-4ED5-A62A-65832B7C529A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CBD94-BC2E-4A6E-8DB4-1044D025E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2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t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tmp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4119CC-7A6E-462F-A974-70A2A64C5A4B}"/>
              </a:ext>
            </a:extLst>
          </p:cNvPr>
          <p:cNvSpPr/>
          <p:nvPr/>
        </p:nvSpPr>
        <p:spPr>
          <a:xfrm>
            <a:off x="1545464" y="605308"/>
            <a:ext cx="8281115" cy="65682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sz="360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আজকের মাল্টিমিডিয়া শ্রেণিকক্ষে সবাইকে... 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FC1A49-7166-4A1B-B471-6A131072A9B6}"/>
              </a:ext>
            </a:extLst>
          </p:cNvPr>
          <p:cNvSpPr/>
          <p:nvPr/>
        </p:nvSpPr>
        <p:spPr>
          <a:xfrm>
            <a:off x="313916" y="6022593"/>
            <a:ext cx="8281115" cy="65682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sz="2400" dirty="0">
                <a:ln w="0"/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তোমরা সবাই কেমন আছো? </a:t>
            </a:r>
            <a:endParaRPr lang="en-US" sz="2400" dirty="0">
              <a:ln w="0"/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Rectangle: Top Corners One Rounded and One Snipped 9">
            <a:extLst>
              <a:ext uri="{FF2B5EF4-FFF2-40B4-BE49-F238E27FC236}">
                <a16:creationId xmlns:a16="http://schemas.microsoft.com/office/drawing/2014/main" id="{A82113AB-1AE4-4648-A46D-B21C23771859}"/>
              </a:ext>
            </a:extLst>
          </p:cNvPr>
          <p:cNvSpPr/>
          <p:nvPr/>
        </p:nvSpPr>
        <p:spPr>
          <a:xfrm>
            <a:off x="428216" y="6078493"/>
            <a:ext cx="2944129" cy="429564"/>
          </a:xfrm>
          <a:prstGeom prst="snipRoundRect">
            <a:avLst>
              <a:gd name="adj1" fmla="val 0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0573ADE-1B25-4A39-95BC-4BE7AF921DCA}"/>
              </a:ext>
            </a:extLst>
          </p:cNvPr>
          <p:cNvCxnSpPr/>
          <p:nvPr/>
        </p:nvCxnSpPr>
        <p:spPr>
          <a:xfrm>
            <a:off x="924391" y="4153659"/>
            <a:ext cx="47616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Rectangle: Top Corners One Rounded and One Snipped 11">
            <a:extLst>
              <a:ext uri="{FF2B5EF4-FFF2-40B4-BE49-F238E27FC236}">
                <a16:creationId xmlns:a16="http://schemas.microsoft.com/office/drawing/2014/main" id="{40A85986-EAD4-4C50-87A4-21979025D68D}"/>
              </a:ext>
            </a:extLst>
          </p:cNvPr>
          <p:cNvSpPr/>
          <p:nvPr/>
        </p:nvSpPr>
        <p:spPr>
          <a:xfrm>
            <a:off x="8014237" y="6022593"/>
            <a:ext cx="3700884" cy="429564"/>
          </a:xfrm>
          <a:prstGeom prst="snipRoundRect">
            <a:avLst>
              <a:gd name="adj1" fmla="val 0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E9A7D11-6F92-4782-9116-4D842B7CAB27}"/>
              </a:ext>
            </a:extLst>
          </p:cNvPr>
          <p:cNvSpPr/>
          <p:nvPr/>
        </p:nvSpPr>
        <p:spPr>
          <a:xfrm>
            <a:off x="840615" y="4156557"/>
            <a:ext cx="244366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5A98F6-1E51-4863-A33C-BB2103BEAF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355" y="1931155"/>
            <a:ext cx="4719018" cy="3297061"/>
          </a:xfrm>
          <a:prstGeom prst="rect">
            <a:avLst/>
          </a:prstGeom>
          <a:ln w="2286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perspectiveHeroicExtremeLeftFacing"/>
            <a:lightRig rig="threePt" dir="t"/>
          </a:scene3d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026963A-6327-43C6-AE17-6242F83087ED}"/>
              </a:ext>
            </a:extLst>
          </p:cNvPr>
          <p:cNvSpPr/>
          <p:nvPr/>
        </p:nvSpPr>
        <p:spPr>
          <a:xfrm>
            <a:off x="3258045" y="3441102"/>
            <a:ext cx="4288663" cy="43788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Plain">
              <a:avLst/>
            </a:prstTxWarp>
            <a:noAutofit/>
          </a:bodyPr>
          <a:lstStyle/>
          <a:p>
            <a:pPr algn="r"/>
            <a:r>
              <a:rPr lang="bn-BD" sz="4800" dirty="0">
                <a:ln w="0"/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স্বা গ ত ম </a:t>
            </a:r>
            <a:endParaRPr lang="en-US" sz="4800" dirty="0">
              <a:ln w="0"/>
              <a:solidFill>
                <a:schemeClr val="tx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160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decel="19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81481E-6 L 1.4086 0.02246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30" y="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3" presetClass="path" presetSubtype="0" repeatCount="indefinite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-0.00394 L 0.37631 -0.0044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71" y="-2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78 0.0007 L -0.16823 0.000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4" grpId="0"/>
      <p:bldP spid="1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6585" y="501134"/>
            <a:ext cx="57422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bn-BD" sz="2800" dirty="0" smtClean="0">
                <a:solidFill>
                  <a:srgbClr val="000000"/>
                </a:solidFill>
                <a:latin typeface="NikoshBAN" pitchFamily="2"/>
                <a:cs typeface="NikoshBAN" pitchFamily="2"/>
              </a:rPr>
              <a:t>বাংলাদেশের জনসংখ্যানীতির উদ্দেশ্য... </a:t>
            </a:r>
            <a:endParaRPr lang="en-US" sz="2000" dirty="0">
              <a:solidFill>
                <a:srgbClr val="000000"/>
              </a:solidFill>
              <a:latin typeface="NikoshBAN" pitchFamily="2"/>
              <a:cs typeface="NikoshBAN" pitchFamily="2"/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83" y="1361786"/>
            <a:ext cx="5087717" cy="4134427"/>
          </a:xfrm>
          <a:prstGeom prst="rect">
            <a:avLst/>
          </a:prstGeom>
          <a:ln w="28575" cap="sq" cmpd="thickThin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983" y="1361786"/>
            <a:ext cx="5087717" cy="4134427"/>
          </a:xfrm>
          <a:prstGeom prst="rect">
            <a:avLst/>
          </a:prstGeom>
          <a:ln w="28575" cap="sq" cmpd="thickThin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Rectangle 4"/>
          <p:cNvSpPr/>
          <p:nvPr/>
        </p:nvSpPr>
        <p:spPr>
          <a:xfrm>
            <a:off x="982065" y="5833645"/>
            <a:ext cx="94725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bn-BD" sz="2400" dirty="0" smtClean="0">
                <a:solidFill>
                  <a:srgbClr val="000000"/>
                </a:solidFill>
                <a:latin typeface="NikoshBAN" pitchFamily="2"/>
                <a:cs typeface="NikoshBAN" pitchFamily="2"/>
              </a:rPr>
              <a:t>দেশের দরিদ্র জনগোষ্ঠীর কাছে পরিবার পরিকল্পনার সুযোগ ও অত্যাবশ্যক স্বাস্থ্যসেবা পৌছানো </a:t>
            </a:r>
            <a:endParaRPr lang="en-US" dirty="0">
              <a:solidFill>
                <a:srgbClr val="000000"/>
              </a:solidFill>
              <a:latin typeface="NikoshBAN" pitchFamily="2"/>
              <a:cs typeface="NikoshBAN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83180172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0.46888 -0.0067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/>
          <p:cNvSpPr txBox="1"/>
          <p:nvPr/>
        </p:nvSpPr>
        <p:spPr>
          <a:xfrm>
            <a:off x="553724" y="5927186"/>
            <a:ext cx="8534396" cy="461665"/>
          </a:xfrm>
          <a:prstGeom prst="rect">
            <a:avLst/>
          </a:prstGeom>
          <a:noFill/>
          <a:ln w="6345" cap="flat">
            <a:noFill/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bn-BD" sz="2400" i="0" u="none" strike="noStrike" kern="1200" cap="none" spc="0" baseline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NikoshBAN" pitchFamily="2"/>
                <a:ea typeface="NikoshBAN" pitchFamily="2"/>
                <a:cs typeface="NikoshBAN" pitchFamily="2"/>
              </a:rPr>
              <a:t>পরিবার </a:t>
            </a:r>
            <a:r>
              <a:rPr lang="bn-BD" sz="2400" i="0" u="none" strike="noStrike" kern="1200" cap="none" spc="0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NikoshBAN" pitchFamily="2"/>
                <a:ea typeface="NikoshBAN" pitchFamily="2"/>
                <a:cs typeface="NikoshBAN" pitchFamily="2"/>
              </a:rPr>
              <a:t>পরিকল্পনা কর্মসূচি ও প্রজনন স্বাস্থ্যসেবা জোরদার।</a:t>
            </a:r>
            <a:endParaRPr lang="en-US" sz="2400" i="0" u="none" strike="noStrike" kern="1200" cap="none" spc="0" baseline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NikoshBAN" pitchFamily="2"/>
              <a:cs typeface="NikoshBAN" pitchFamily="2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62" b="16438"/>
          <a:stretch/>
        </p:blipFill>
        <p:spPr>
          <a:xfrm>
            <a:off x="5659122" y="777240"/>
            <a:ext cx="5852160" cy="4739640"/>
          </a:xfrm>
          <a:prstGeom prst="rect">
            <a:avLst/>
          </a:prstGeom>
          <a:noFill/>
          <a:ln w="9528" cap="flat">
            <a:solidFill>
              <a:srgbClr val="000000"/>
            </a:solidFill>
            <a:prstDash val="solid"/>
            <a:miter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999" y="894658"/>
            <a:ext cx="7530158" cy="462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2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66" y="793175"/>
            <a:ext cx="5339114" cy="4896423"/>
          </a:xfrm>
          <a:prstGeom prst="rect">
            <a:avLst/>
          </a:prstGeom>
          <a:ln w="88900" cap="sq" cmpd="thickThin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3"/>
          <p:cNvSpPr txBox="1"/>
          <p:nvPr/>
        </p:nvSpPr>
        <p:spPr>
          <a:xfrm>
            <a:off x="1981202" y="5963917"/>
            <a:ext cx="8534396" cy="461665"/>
          </a:xfrm>
          <a:prstGeom prst="rect">
            <a:avLst/>
          </a:prstGeom>
          <a:noFill/>
          <a:ln w="6345" cap="flat">
            <a:solidFill>
              <a:schemeClr val="accent5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bn-BD" sz="2400" i="0" u="none" strike="noStrike" kern="1200" cap="none" spc="0" baseline="0" dirty="0" smtClean="0">
                <a:solidFill>
                  <a:srgbClr val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FillTx/>
                <a:latin typeface="NikoshBAN" pitchFamily="2"/>
                <a:ea typeface="NikoshBAN" pitchFamily="2"/>
                <a:cs typeface="NikoshBAN" pitchFamily="2"/>
              </a:rPr>
              <a:t>শিশু </a:t>
            </a:r>
            <a:r>
              <a:rPr lang="bn-BD" sz="2400" i="0" u="none" strike="noStrike" kern="1200" cap="none" spc="0" baseline="0" dirty="0">
                <a:solidFill>
                  <a:srgbClr val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FillTx/>
                <a:latin typeface="NikoshBAN" pitchFamily="2"/>
                <a:ea typeface="NikoshBAN" pitchFamily="2"/>
                <a:cs typeface="NikoshBAN" pitchFamily="2"/>
              </a:rPr>
              <a:t>ও নারীর অপুষ্টির হার কমিয়ে </a:t>
            </a:r>
            <a:r>
              <a:rPr lang="bn-BD" sz="2400" i="0" u="none" strike="noStrike" kern="1200" cap="none" spc="0" baseline="0" dirty="0" smtClean="0">
                <a:solidFill>
                  <a:srgbClr val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FillTx/>
                <a:latin typeface="NikoshBAN" pitchFamily="2"/>
                <a:ea typeface="NikoshBAN" pitchFamily="2"/>
                <a:cs typeface="NikoshBAN" pitchFamily="2"/>
              </a:rPr>
              <a:t>আনা</a:t>
            </a:r>
            <a:r>
              <a:rPr lang="bn-BD" sz="2400" dirty="0" smtClean="0">
                <a:solidFill>
                  <a:srgbClr val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/>
                <a:ea typeface="NikoshBAN" pitchFamily="2"/>
                <a:cs typeface="NikoshBAN" pitchFamily="2"/>
              </a:rPr>
              <a:t>। </a:t>
            </a:r>
            <a:endParaRPr lang="en-US" sz="2400" i="0" u="none" strike="noStrike" kern="1200" cap="none" spc="0" baseline="0" dirty="0">
              <a:solidFill>
                <a:srgbClr val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FillTx/>
              <a:latin typeface="NikoshBAN" pitchFamily="2"/>
              <a:cs typeface="NikoshBAN" pitchFamily="2"/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520" y="793174"/>
            <a:ext cx="5181600" cy="4896423"/>
          </a:xfrm>
          <a:prstGeom prst="rect">
            <a:avLst/>
          </a:prstGeom>
          <a:ln w="88900" cap="sq" cmpd="thickThin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277949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042159"/>
            <a:ext cx="3341745" cy="27436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254" y="532951"/>
            <a:ext cx="3388320" cy="27436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Rectangle 4"/>
          <p:cNvSpPr/>
          <p:nvPr/>
        </p:nvSpPr>
        <p:spPr>
          <a:xfrm>
            <a:off x="4874874" y="5268799"/>
            <a:ext cx="64267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bn-BD" sz="2400" dirty="0" smtClean="0">
                <a:solidFill>
                  <a:srgbClr val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/>
                <a:ea typeface="NikoshBAN" pitchFamily="2"/>
                <a:cs typeface="NikoshBAN" pitchFamily="2"/>
              </a:rPr>
              <a:t>ইউনিয়ন পর্যায়ে স্বাস্থ্যসেবার ব্যবস্থা ও প্রয়োজনীয় ঔষধ সরবরাহ </a:t>
            </a:r>
          </a:p>
          <a:p>
            <a:pPr marL="457200" lvl="0" indent="-45720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bn-BD" sz="2400" dirty="0" smtClean="0">
                <a:solidFill>
                  <a:srgbClr val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/>
                <a:ea typeface="NikoshBAN" pitchFamily="2"/>
                <a:cs typeface="NikoshBAN" pitchFamily="2"/>
              </a:rPr>
              <a:t>ও প্রসূতির নিরাপদ সন্তান জন্মদানের সুযোগ সৃষ্টি করা। </a:t>
            </a:r>
            <a:endParaRPr lang="en-US" sz="2400" dirty="0">
              <a:solidFill>
                <a:srgbClr val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NikoshBAN" pitchFamily="2"/>
              <a:cs typeface="NikoshBAN" pitchFamily="2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96" y="3572632"/>
            <a:ext cx="3543795" cy="279121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0682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1728741" y="5780396"/>
            <a:ext cx="8534396" cy="461665"/>
          </a:xfrm>
          <a:prstGeom prst="rect">
            <a:avLst/>
          </a:prstGeom>
          <a:noFill/>
          <a:ln w="6345" cap="flat">
            <a:noFill/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bn-BD" sz="2400" i="0" u="none" strike="noStrike" kern="1200" cap="none" spc="0" baseline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NikoshBAN" pitchFamily="2"/>
                <a:ea typeface="NikoshBAN" pitchFamily="2"/>
                <a:cs typeface="NikoshBAN" pitchFamily="2"/>
              </a:rPr>
              <a:t>দরিদ্র </a:t>
            </a:r>
            <a:r>
              <a:rPr lang="bn-BD" sz="2400" i="0" u="none" strike="noStrike" kern="1200" cap="none" spc="0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NikoshBAN" pitchFamily="2"/>
                <a:ea typeface="NikoshBAN" pitchFamily="2"/>
                <a:cs typeface="NikoshBAN" pitchFamily="2"/>
              </a:rPr>
              <a:t>ও বিশেষ চাহিদাসম্পন্ন মানুষের স্বাস্থ্যসেবার ব্যবস্থা করা।</a:t>
            </a:r>
            <a:endParaRPr lang="en-US" sz="2400" i="0" u="none" strike="noStrike" kern="1200" cap="none" spc="0" baseline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NikoshBAN" pitchFamily="2"/>
              <a:cs typeface="NikoshBAN" pitchFamily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733" t="10637"/>
          <a:stretch/>
        </p:blipFill>
        <p:spPr>
          <a:xfrm>
            <a:off x="8136366" y="1524488"/>
            <a:ext cx="3018508" cy="3000010"/>
          </a:xfrm>
          <a:prstGeom prst="rect">
            <a:avLst/>
          </a:prstGeom>
          <a:ln w="9525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bliqueTopRight"/>
            <a:lightRig rig="threePt" dir="t"/>
          </a:scene3d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887" y="1524488"/>
            <a:ext cx="3537079" cy="3000010"/>
          </a:xfrm>
          <a:prstGeom prst="rect">
            <a:avLst/>
          </a:prstGeom>
          <a:ln w="9525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24" y="1524488"/>
            <a:ext cx="3680963" cy="3000010"/>
          </a:xfrm>
          <a:prstGeom prst="rect">
            <a:avLst/>
          </a:prstGeom>
          <a:ln w="9525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bliqueTop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82674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54" y="828371"/>
            <a:ext cx="4875546" cy="4048430"/>
          </a:xfrm>
          <a:prstGeom prst="rect">
            <a:avLst/>
          </a:prstGeom>
          <a:noFill/>
          <a:ln w="1905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807" y="828371"/>
            <a:ext cx="5143793" cy="4048430"/>
          </a:xfrm>
          <a:prstGeom prst="rect">
            <a:avLst/>
          </a:prstGeom>
          <a:noFill/>
          <a:ln w="1905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3"/>
          <p:cNvSpPr txBox="1"/>
          <p:nvPr/>
        </p:nvSpPr>
        <p:spPr>
          <a:xfrm>
            <a:off x="2489204" y="5498527"/>
            <a:ext cx="8534396" cy="461665"/>
          </a:xfrm>
          <a:prstGeom prst="rect">
            <a:avLst/>
          </a:prstGeom>
          <a:noFill/>
          <a:ln w="19050" cap="flat">
            <a:noFill/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bn-BD" sz="2400" i="0" u="none" strike="noStrike" kern="1200" cap="none" spc="0" baseline="0" dirty="0" smtClean="0">
                <a:solidFill>
                  <a:srgbClr val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FillTx/>
                <a:latin typeface="NikoshBAN" pitchFamily="2"/>
                <a:ea typeface="NikoshBAN" pitchFamily="2"/>
                <a:cs typeface="NikoshBAN" pitchFamily="2"/>
              </a:rPr>
              <a:t>দেশের </a:t>
            </a:r>
            <a:r>
              <a:rPr lang="bn-BD" sz="2400" i="0" u="none" strike="noStrike" kern="1200" cap="none" spc="0" baseline="0" dirty="0">
                <a:solidFill>
                  <a:srgbClr val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FillTx/>
                <a:latin typeface="NikoshBAN" pitchFamily="2"/>
                <a:ea typeface="NikoshBAN" pitchFamily="2"/>
                <a:cs typeface="NikoshBAN" pitchFamily="2"/>
              </a:rPr>
              <a:t>প্রবীণ জনগোষ্ঠীর নিরাপত্তা ও স্বাস্থ্যসেবার ব্যবস্থা করা।</a:t>
            </a:r>
            <a:endParaRPr lang="en-US" sz="2400" i="0" u="none" strike="noStrike" kern="1200" cap="none" spc="0" baseline="0" dirty="0">
              <a:solidFill>
                <a:srgbClr val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FillTx/>
              <a:latin typeface="NikoshBAN" pitchFamily="2"/>
              <a:cs typeface="NikoshBAN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2864361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67907BA-71A5-4C57-A1A9-CEAEED010F19}"/>
              </a:ext>
            </a:extLst>
          </p:cNvPr>
          <p:cNvGraphicFramePr/>
          <p:nvPr>
            <p:extLst/>
          </p:nvPr>
        </p:nvGraphicFramePr>
        <p:xfrm>
          <a:off x="1" y="386366"/>
          <a:ext cx="11964472" cy="6375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238C02CA-4601-440E-9610-FF629F8D86B0}"/>
              </a:ext>
            </a:extLst>
          </p:cNvPr>
          <p:cNvSpPr/>
          <p:nvPr/>
        </p:nvSpPr>
        <p:spPr>
          <a:xfrm>
            <a:off x="4057068" y="544303"/>
            <a:ext cx="3226601" cy="798489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          জোড়ায় কাজ 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7C67001-BF67-40B6-A90B-F685559CD89A}"/>
              </a:ext>
            </a:extLst>
          </p:cNvPr>
          <p:cNvSpPr/>
          <p:nvPr/>
        </p:nvSpPr>
        <p:spPr>
          <a:xfrm>
            <a:off x="3670703" y="277065"/>
            <a:ext cx="1390917" cy="1332967"/>
          </a:xfrm>
          <a:prstGeom prst="ellips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8184E0-1E5B-405A-8EC3-03A2A7CA6D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3" y="2470138"/>
            <a:ext cx="3124200" cy="19177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perspectiveContrastingRightFacing"/>
            <a:lightRig rig="threePt" dir="t"/>
          </a:scene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01CFC03-91C7-4E2C-8EAD-3978F786082E}"/>
              </a:ext>
            </a:extLst>
          </p:cNvPr>
          <p:cNvSpPr/>
          <p:nvPr/>
        </p:nvSpPr>
        <p:spPr>
          <a:xfrm>
            <a:off x="1396994" y="3312277"/>
            <a:ext cx="7329251" cy="52322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just"/>
            <a:r>
              <a:rPr lang="bn-BD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পরিবার পরিকল্পনা আর্থসামাজিক উন্নয়নে কী ভূমিকা পালন করে? </a:t>
            </a:r>
            <a:endParaRPr lang="bn-BD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5861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25 -0.01111 L 0.16107 -0.0115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52804" y="520127"/>
            <a:ext cx="6235696" cy="461665"/>
          </a:xfrm>
          <a:prstGeom prst="rect">
            <a:avLst/>
          </a:prstGeom>
          <a:noFill/>
          <a:ln w="6345" cap="flat">
            <a:noFill/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bn-BD" sz="2400" i="0" u="none" strike="noStrike" kern="1200" cap="none" spc="0" baseline="0" dirty="0" smtClean="0">
                <a:solidFill>
                  <a:srgbClr val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FillTx/>
                <a:latin typeface="NikoshBAN" pitchFamily="2"/>
                <a:ea typeface="NikoshBAN" pitchFamily="2"/>
                <a:cs typeface="NikoshBAN" pitchFamily="2"/>
              </a:rPr>
              <a:t>জনসংখ্যা</a:t>
            </a:r>
            <a:r>
              <a:rPr lang="bn-BD" sz="2400" i="0" u="none" strike="noStrike" kern="1200" cap="none" spc="0" dirty="0" smtClean="0">
                <a:solidFill>
                  <a:srgbClr val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FillTx/>
                <a:latin typeface="NikoshBAN" pitchFamily="2"/>
                <a:ea typeface="NikoshBAN" pitchFamily="2"/>
                <a:cs typeface="NikoshBAN" pitchFamily="2"/>
              </a:rPr>
              <a:t> নিয়ন্ত্রনে সরকারী উদ্যোগ..... </a:t>
            </a:r>
            <a:endParaRPr lang="en-US" sz="2400" i="0" u="none" strike="noStrike" kern="1200" cap="none" spc="0" baseline="0" dirty="0">
              <a:solidFill>
                <a:srgbClr val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FillTx/>
              <a:latin typeface="NikoshBAN" pitchFamily="2"/>
              <a:cs typeface="NikoshBAN" pitchFamily="2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08" y="1365023"/>
            <a:ext cx="4996192" cy="3892777"/>
          </a:xfrm>
          <a:prstGeom prst="rect">
            <a:avLst/>
          </a:prstGeom>
          <a:ln w="28575" cap="sq" cmpd="thickThin">
            <a:solidFill>
              <a:schemeClr val="accent5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08" y="1365023"/>
            <a:ext cx="4996192" cy="3892778"/>
          </a:xfrm>
          <a:prstGeom prst="rect">
            <a:avLst/>
          </a:prstGeom>
          <a:ln w="28575" cap="sq" cmpd="thickThin">
            <a:solidFill>
              <a:schemeClr val="accent5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1203964" y="5641031"/>
            <a:ext cx="10043156" cy="461665"/>
          </a:xfrm>
          <a:prstGeom prst="rect">
            <a:avLst/>
          </a:prstGeom>
          <a:noFill/>
          <a:ln w="6345" cap="flat">
            <a:noFill/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bn-BD" sz="2400" i="0" u="none" strike="noStrike" kern="1200" cap="none" spc="0" baseline="0" dirty="0" smtClean="0">
                <a:solidFill>
                  <a:srgbClr val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FillTx/>
                <a:latin typeface="NikoshBAN" pitchFamily="2"/>
                <a:ea typeface="NikoshBAN" pitchFamily="2"/>
                <a:cs typeface="NikoshBAN" pitchFamily="2"/>
              </a:rPr>
              <a:t>নিরাক্ষরতা</a:t>
            </a:r>
            <a:r>
              <a:rPr lang="bn-BD" sz="2400" i="0" u="none" strike="noStrike" kern="1200" cap="none" spc="0" dirty="0" smtClean="0">
                <a:solidFill>
                  <a:srgbClr val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FillTx/>
                <a:latin typeface="NikoshBAN" pitchFamily="2"/>
                <a:ea typeface="NikoshBAN" pitchFamily="2"/>
                <a:cs typeface="NikoshBAN" pitchFamily="2"/>
              </a:rPr>
              <a:t> দূরীকরণ ও শিক্ষার হার বাড়াতে প্রাথমিক ও গণশিক্ষাকে অগ্রাদিকার প্রদান।  </a:t>
            </a:r>
            <a:endParaRPr lang="en-US" sz="2400" i="0" u="none" strike="noStrike" kern="1200" cap="none" spc="0" baseline="0" dirty="0">
              <a:solidFill>
                <a:srgbClr val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FillTx/>
              <a:latin typeface="NikoshBAN" pitchFamily="2"/>
              <a:cs typeface="NikoshBAN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038847949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0.47266 -0.008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33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631280"/>
            <a:ext cx="5182933" cy="444364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391"/>
          <a:stretch>
            <a:fillRect/>
          </a:stretch>
        </p:blipFill>
        <p:spPr>
          <a:xfrm>
            <a:off x="548639" y="631280"/>
            <a:ext cx="5182933" cy="4443640"/>
          </a:xfrm>
          <a:prstGeom prst="rect">
            <a:avLst/>
          </a:prstGeom>
          <a:noFill/>
          <a:ln w="28575" cap="flat">
            <a:solidFill>
              <a:srgbClr val="00B0F0"/>
            </a:solidFill>
            <a:prstDash val="solid"/>
            <a:miter/>
          </a:ln>
          <a:effectLst>
            <a:outerShdw dist="12701" dir="5400000" algn="tl">
              <a:srgbClr val="000000"/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188720" y="5681395"/>
            <a:ext cx="9616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bn-BD" sz="2400" dirty="0" smtClean="0">
                <a:solidFill>
                  <a:srgbClr val="000000"/>
                </a:solidFill>
                <a:latin typeface="NikoshBAN" pitchFamily="2"/>
                <a:cs typeface="NikoshBAN" pitchFamily="2"/>
              </a:rPr>
              <a:t>মাধ্যমিক </a:t>
            </a:r>
            <a:r>
              <a:rPr lang="bn-BD" sz="2400" dirty="0">
                <a:solidFill>
                  <a:srgbClr val="000000"/>
                </a:solidFill>
                <a:latin typeface="NikoshBAN" pitchFamily="2"/>
                <a:cs typeface="NikoshBAN" pitchFamily="2"/>
              </a:rPr>
              <a:t>স্তর পর্যন্ত বিনামূল্যে পাঠ্যবই সরবরাহ এবং দ্বাদশ শ্রেণি পর্যন্ত </a:t>
            </a:r>
            <a:r>
              <a:rPr lang="bn-BD" sz="2400" dirty="0" smtClean="0">
                <a:solidFill>
                  <a:srgbClr val="000000"/>
                </a:solidFill>
                <a:latin typeface="NikoshBAN" pitchFamily="2"/>
                <a:cs typeface="NikoshBAN" pitchFamily="2"/>
              </a:rPr>
              <a:t>উপবৃত্তি </a:t>
            </a:r>
            <a:r>
              <a:rPr lang="bn-BD" sz="2400" dirty="0">
                <a:solidFill>
                  <a:srgbClr val="000000"/>
                </a:solidFill>
                <a:latin typeface="NikoshBAN" pitchFamily="2"/>
                <a:cs typeface="NikoshBAN" pitchFamily="2"/>
              </a:rPr>
              <a:t>প্রদান।</a:t>
            </a:r>
          </a:p>
        </p:txBody>
      </p:sp>
    </p:spTree>
    <p:extLst>
      <p:ext uri="{BB962C8B-B14F-4D97-AF65-F5344CB8AC3E}">
        <p14:creationId xmlns:p14="http://schemas.microsoft.com/office/powerpoint/2010/main" val="16206781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46992 -0.0025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90" y="-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59"/>
          <a:stretch/>
        </p:blipFill>
        <p:spPr>
          <a:xfrm>
            <a:off x="665895" y="536563"/>
            <a:ext cx="3700883" cy="2846717"/>
          </a:xfrm>
          <a:prstGeom prst="rect">
            <a:avLst/>
          </a:prstGeom>
          <a:ln w="12700" cap="sq" cmpd="thickThin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383"/>
          <a:stretch/>
        </p:blipFill>
        <p:spPr>
          <a:xfrm>
            <a:off x="3779520" y="3795206"/>
            <a:ext cx="4224560" cy="2526677"/>
          </a:xfrm>
          <a:prstGeom prst="rect">
            <a:avLst/>
          </a:prstGeom>
          <a:ln w="12700" cap="sq" cmpd="thickThin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0" y="651118"/>
            <a:ext cx="3675989" cy="2945522"/>
          </a:xfrm>
          <a:prstGeom prst="rect">
            <a:avLst/>
          </a:prstGeom>
          <a:ln w="12700" cap="sq" cmpd="thickThin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Rectangle 6"/>
          <p:cNvSpPr/>
          <p:nvPr/>
        </p:nvSpPr>
        <p:spPr>
          <a:xfrm>
            <a:off x="1024707" y="3564374"/>
            <a:ext cx="23871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2400" dirty="0">
                <a:solidFill>
                  <a:srgbClr val="000000"/>
                </a:solidFill>
                <a:latin typeface="NikoshBAN" pitchFamily="2"/>
                <a:cs typeface="NikoshBAN" pitchFamily="2"/>
              </a:rPr>
              <a:t>নাগরিক চিকিৎসা </a:t>
            </a:r>
            <a:r>
              <a:rPr lang="bn-BD" sz="2400" dirty="0" smtClean="0">
                <a:solidFill>
                  <a:srgbClr val="000000"/>
                </a:solidFill>
                <a:latin typeface="NikoshBAN" pitchFamily="2"/>
                <a:cs typeface="NikoshBAN" pitchFamily="2"/>
              </a:rPr>
              <a:t>সেবা 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9105082" y="3840480"/>
            <a:ext cx="15343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2400" dirty="0" smtClean="0">
                <a:solidFill>
                  <a:srgbClr val="000000"/>
                </a:solidFill>
                <a:latin typeface="NikoshBAN" pitchFamily="2"/>
                <a:cs typeface="NikoshBAN" pitchFamily="2"/>
              </a:rPr>
              <a:t>বিয়ে রেজিস্ট্রি </a:t>
            </a:r>
            <a:endParaRPr lang="en-US" sz="2400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4907280" y="3154680"/>
            <a:ext cx="2423160" cy="441960"/>
          </a:xfrm>
          <a:prstGeom prst="wedgeRoundRect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sz="2400" dirty="0">
                <a:solidFill>
                  <a:srgbClr val="000000"/>
                </a:solidFill>
                <a:latin typeface="NikoshBAN" pitchFamily="2"/>
                <a:cs typeface="NikoshBAN" pitchFamily="2"/>
              </a:rPr>
              <a:t>পরিবার পরিকল্পনা গ্রহন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7654005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B6D661-E663-4E77-B3C2-8E56F0C430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989" y="1107281"/>
            <a:ext cx="1878934" cy="198414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FFECAF1-158C-4E27-AA0C-AE23C2228E46}"/>
              </a:ext>
            </a:extLst>
          </p:cNvPr>
          <p:cNvSpPr/>
          <p:nvPr/>
        </p:nvSpPr>
        <p:spPr>
          <a:xfrm>
            <a:off x="5755606" y="3750231"/>
            <a:ext cx="186024" cy="198414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E23AD7-DB30-48DA-8356-C41012080A23}"/>
              </a:ext>
            </a:extLst>
          </p:cNvPr>
          <p:cNvSpPr/>
          <p:nvPr/>
        </p:nvSpPr>
        <p:spPr>
          <a:xfrm>
            <a:off x="5755606" y="1107282"/>
            <a:ext cx="186024" cy="198414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3CABA6-F523-4198-911E-4F1D424E4F69}"/>
              </a:ext>
            </a:extLst>
          </p:cNvPr>
          <p:cNvSpPr/>
          <p:nvPr/>
        </p:nvSpPr>
        <p:spPr>
          <a:xfrm>
            <a:off x="6688607" y="1068032"/>
            <a:ext cx="3856616" cy="221599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bn-BD" sz="40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আঃ লতিফ সেখ </a:t>
            </a:r>
          </a:p>
          <a:p>
            <a:r>
              <a:rPr lang="bn-BD" dirty="0">
                <a:ln w="0"/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সহকারী শিক্ষক (আইসিটি</a:t>
            </a:r>
            <a:r>
              <a:rPr lang="bn-BD" sz="1600" dirty="0">
                <a:ln w="0"/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)</a:t>
            </a:r>
          </a:p>
          <a:p>
            <a:r>
              <a:rPr lang="bn-BD" sz="20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সম্মিলনী উচ্চ বালিকা বিদ্যালয়, বৌলপুর</a:t>
            </a:r>
          </a:p>
          <a:p>
            <a:r>
              <a:rPr lang="bn-BD" sz="20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মোড়েলগঞ্জ, বাগেরহাট</a:t>
            </a:r>
          </a:p>
          <a:p>
            <a:r>
              <a:rPr lang="en-US" sz="20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E-mail: </a:t>
            </a:r>
            <a:r>
              <a:rPr lang="en-US" sz="2000" dirty="0">
                <a:ln w="0"/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alsct76@gmail.com</a:t>
            </a:r>
          </a:p>
          <a:p>
            <a:r>
              <a:rPr lang="en-US" sz="20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Cellphone: 01758684240</a:t>
            </a:r>
            <a:r>
              <a:rPr lang="bn-BD" sz="20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00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DF3623-4BAA-48CA-9D7C-6B9D6687A673}"/>
              </a:ext>
            </a:extLst>
          </p:cNvPr>
          <p:cNvSpPr/>
          <p:nvPr/>
        </p:nvSpPr>
        <p:spPr>
          <a:xfrm>
            <a:off x="6670632" y="3649698"/>
            <a:ext cx="5165053" cy="230832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bn-BD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শ্রেণিঃ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৮ম  </a:t>
            </a:r>
            <a:endParaRPr lang="bn-BD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অধ্যায়ঃ </a:t>
            </a:r>
            <a:r>
              <a:rPr lang="bn-BD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নবম </a:t>
            </a:r>
            <a:r>
              <a:rPr lang="bn-BD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(বাংলাদেশের </a:t>
            </a:r>
            <a:r>
              <a:rPr lang="bn-BD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জনসংখ্যা ও উন্নয়ন) </a:t>
            </a:r>
            <a:r>
              <a:rPr lang="bn-BD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bn-BD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পাঠঃ ১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ও ২ </a:t>
            </a:r>
          </a:p>
          <a:p>
            <a:r>
              <a:rPr lang="bn-BD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সময়ঃ ৫০ মিঃ 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A878CC-9CE8-436B-AB66-AF19D1A8E2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048" y="3649698"/>
            <a:ext cx="1862875" cy="19841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306534-4CDF-464C-A778-FA8B6C9ED1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99" y="1107281"/>
            <a:ext cx="2412573" cy="462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37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454" y="668510"/>
            <a:ext cx="5080066" cy="2531890"/>
          </a:xfrm>
          <a:prstGeom prst="rect">
            <a:avLst/>
          </a:prstGeom>
          <a:ln w="28575" cap="sq" cmpd="thickThin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28" y="3571217"/>
            <a:ext cx="4948492" cy="2076740"/>
          </a:xfrm>
          <a:prstGeom prst="rect">
            <a:avLst/>
          </a:prstGeom>
          <a:ln w="28575" cap="sq" cmpd="thickThin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0328" y="3502125"/>
            <a:ext cx="5057775" cy="2076740"/>
          </a:xfrm>
          <a:prstGeom prst="rect">
            <a:avLst/>
          </a:prstGeom>
          <a:ln w="28575" cap="sq" cmpd="thickThin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 descr="মাছ চাষ নারী - Google Search - Mozilla Firefox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7" t="44889" r="54630" b="28666"/>
          <a:stretch/>
        </p:blipFill>
        <p:spPr>
          <a:xfrm>
            <a:off x="6440328" y="806695"/>
            <a:ext cx="4837272" cy="2255520"/>
          </a:xfrm>
          <a:prstGeom prst="rect">
            <a:avLst/>
          </a:prstGeom>
          <a:ln w="28575" cap="sq" cmpd="thickThin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Rectangle 10"/>
          <p:cNvSpPr/>
          <p:nvPr/>
        </p:nvSpPr>
        <p:spPr>
          <a:xfrm>
            <a:off x="3278590" y="5787941"/>
            <a:ext cx="55803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2400" dirty="0" smtClean="0">
                <a:solidFill>
                  <a:srgbClr val="000000"/>
                </a:solidFill>
                <a:latin typeface="NikoshBAN" pitchFamily="2"/>
                <a:cs typeface="NikoshBAN" pitchFamily="2"/>
              </a:rPr>
              <a:t>আয়বৃদ্ধিমূলক কর্মসূচিতে  নারীর অংশগ্রেহন গুরুত্ব আরোপ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0586437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41FC45-3481-4E76-A3E3-325FC3F7476E}"/>
              </a:ext>
            </a:extLst>
          </p:cNvPr>
          <p:cNvSpPr/>
          <p:nvPr/>
        </p:nvSpPr>
        <p:spPr>
          <a:xfrm>
            <a:off x="4636394" y="714772"/>
            <a:ext cx="3357094" cy="798489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          দলগত কাজ 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602122A-FB27-4CB4-8B09-17CB9F5DF213}"/>
              </a:ext>
            </a:extLst>
          </p:cNvPr>
          <p:cNvSpPr/>
          <p:nvPr/>
        </p:nvSpPr>
        <p:spPr>
          <a:xfrm>
            <a:off x="4398277" y="306585"/>
            <a:ext cx="1479722" cy="1473916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0EF468-C38D-4A6F-BB25-64284FAC83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6750">
            <a:off x="320136" y="1436233"/>
            <a:ext cx="4628603" cy="37186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perspectiveContrastingRightFacing"/>
            <a:lightRig rig="threePt" dir="t"/>
          </a:scene3d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6535152-4A0E-4CA5-AB22-BA1273671686}"/>
              </a:ext>
            </a:extLst>
          </p:cNvPr>
          <p:cNvSpPr/>
          <p:nvPr/>
        </p:nvSpPr>
        <p:spPr>
          <a:xfrm>
            <a:off x="1946054" y="3335959"/>
            <a:ext cx="6691255" cy="1077218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bn-BD" sz="3200" dirty="0" smtClean="0">
                <a:solidFill>
                  <a:srgbClr val="000000"/>
                </a:solidFill>
                <a:latin typeface="NikoshBAN" pitchFamily="2"/>
                <a:cs typeface="NikoshBAN" pitchFamily="2"/>
              </a:rPr>
              <a:t>‘জনসংখ্যা </a:t>
            </a:r>
            <a:r>
              <a:rPr lang="bn-BD" sz="3200" dirty="0">
                <a:solidFill>
                  <a:srgbClr val="000000"/>
                </a:solidFill>
                <a:latin typeface="NikoshBAN" pitchFamily="2"/>
                <a:cs typeface="NikoshBAN" pitchFamily="2"/>
              </a:rPr>
              <a:t>নিয়ন্ত্রণে </a:t>
            </a:r>
            <a:r>
              <a:rPr lang="bn-BD" sz="3200" dirty="0" smtClean="0">
                <a:solidFill>
                  <a:srgbClr val="000000"/>
                </a:solidFill>
                <a:latin typeface="NikoshBAN" pitchFamily="2"/>
                <a:cs typeface="NikoshBAN" pitchFamily="2"/>
              </a:rPr>
              <a:t>আয়বৃদ্ধিমূলক </a:t>
            </a:r>
            <a:r>
              <a:rPr lang="bn-BD" sz="3200" dirty="0">
                <a:solidFill>
                  <a:srgbClr val="000000"/>
                </a:solidFill>
                <a:latin typeface="NikoshBAN" pitchFamily="2"/>
                <a:cs typeface="NikoshBAN" pitchFamily="2"/>
              </a:rPr>
              <a:t>কর্মকাণ্ডে </a:t>
            </a:r>
            <a:endParaRPr lang="bn-BD" sz="3200" dirty="0" smtClean="0">
              <a:solidFill>
                <a:srgbClr val="000000"/>
              </a:solidFill>
              <a:latin typeface="NikoshBAN" pitchFamily="2"/>
              <a:cs typeface="NikoshBAN" pitchFamily="2"/>
            </a:endParaRP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bn-BD" sz="3200" dirty="0" smtClean="0">
                <a:solidFill>
                  <a:srgbClr val="000000"/>
                </a:solidFill>
                <a:latin typeface="NikoshBAN" pitchFamily="2"/>
                <a:cs typeface="NikoshBAN" pitchFamily="2"/>
              </a:rPr>
              <a:t>নারীর </a:t>
            </a:r>
            <a:r>
              <a:rPr lang="bn-BD" sz="3200" dirty="0">
                <a:solidFill>
                  <a:srgbClr val="000000"/>
                </a:solidFill>
                <a:latin typeface="NikoshBAN" pitchFamily="2"/>
                <a:cs typeface="NikoshBAN" pitchFamily="2"/>
              </a:rPr>
              <a:t>অংশগ্রহণ </a:t>
            </a:r>
            <a:r>
              <a:rPr lang="bn-BD" sz="3200" dirty="0" smtClean="0">
                <a:solidFill>
                  <a:srgbClr val="000000"/>
                </a:solidFill>
                <a:latin typeface="NikoshBAN" pitchFamily="2"/>
                <a:cs typeface="NikoshBAN" pitchFamily="2"/>
              </a:rPr>
              <a:t>বিশেষ ভূমিকা রাখে’- বিশ্লেষণ কর </a:t>
            </a:r>
            <a:endParaRPr lang="en-US" sz="3200" dirty="0">
              <a:solidFill>
                <a:srgbClr val="0D0D0D"/>
              </a:solidFill>
              <a:latin typeface="NikoshBAN" pitchFamily="2"/>
              <a:cs typeface="NikoshBAN" pitchFamily="2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E21ADC4-22CF-4E5F-9E18-9EFD0AA5C37C}"/>
              </a:ext>
            </a:extLst>
          </p:cNvPr>
          <p:cNvCxnSpPr>
            <a:cxnSpLocks/>
          </p:cNvCxnSpPr>
          <p:nvPr/>
        </p:nvCxnSpPr>
        <p:spPr>
          <a:xfrm flipH="1">
            <a:off x="4354901" y="4489377"/>
            <a:ext cx="6415083" cy="0"/>
          </a:xfrm>
          <a:prstGeom prst="line">
            <a:avLst/>
          </a:prstGeom>
          <a:ln w="38100">
            <a:solidFill>
              <a:srgbClr val="00B05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555743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52 0.01713 L 0.18698 0.0231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30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E68B560D-1442-4720-AE1F-1D99D1EB9C8C}"/>
              </a:ext>
            </a:extLst>
          </p:cNvPr>
          <p:cNvSpPr/>
          <p:nvPr/>
        </p:nvSpPr>
        <p:spPr>
          <a:xfrm>
            <a:off x="4446967" y="466630"/>
            <a:ext cx="1840069" cy="521600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মূল্যায়ন 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056A738-7EAF-4F17-9698-E6AC48ECD91C}"/>
              </a:ext>
            </a:extLst>
          </p:cNvPr>
          <p:cNvSpPr/>
          <p:nvPr/>
        </p:nvSpPr>
        <p:spPr>
          <a:xfrm>
            <a:off x="901520" y="1020635"/>
            <a:ext cx="7765961" cy="399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bn-BD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১। </a:t>
            </a:r>
            <a:r>
              <a:rPr lang="bn-BD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বিশেষ চাহিদা সম্পন্ন মানুষ কারা?   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659956C-1A4D-4761-B7F4-E1F0CCF39E72}"/>
              </a:ext>
            </a:extLst>
          </p:cNvPr>
          <p:cNvSpPr/>
          <p:nvPr/>
        </p:nvSpPr>
        <p:spPr>
          <a:xfrm>
            <a:off x="880055" y="1464748"/>
            <a:ext cx="10813962" cy="26066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bn-BD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  <a:sym typeface="Wingdings" panose="05000000000000000000" pitchFamily="2" charset="2"/>
              </a:rPr>
              <a:t> সঠিক উত্তরের বৃত্তটি কালো কালির বল পয়েন্ট কলম দ্বারা ভরাট কর।   (সঠিক উত্তরে মাউস দ্বারা ক্লীক কর)  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DED773B-F99D-4397-9D20-B3309FB34060}"/>
              </a:ext>
            </a:extLst>
          </p:cNvPr>
          <p:cNvSpPr/>
          <p:nvPr/>
        </p:nvSpPr>
        <p:spPr>
          <a:xfrm>
            <a:off x="880055" y="1825501"/>
            <a:ext cx="7765961" cy="399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bn-BD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২।  </a:t>
            </a:r>
            <a:r>
              <a:rPr lang="bn-BD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বাংলাদেশের প্রতি বর্গকিলোমিটারে কতজন মানুষ বাস করে?   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9A9748C-59DD-4207-BC57-BA720085509B}"/>
              </a:ext>
            </a:extLst>
          </p:cNvPr>
          <p:cNvSpPr/>
          <p:nvPr/>
        </p:nvSpPr>
        <p:spPr>
          <a:xfrm>
            <a:off x="1171977" y="2250504"/>
            <a:ext cx="3138421" cy="399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bn-BD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ক   </a:t>
            </a:r>
            <a:r>
              <a:rPr lang="bn-BD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১০৩৫ জন 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3D91A16-F7C5-4BF7-A122-01A615B4889B}"/>
              </a:ext>
            </a:extLst>
          </p:cNvPr>
          <p:cNvSpPr/>
          <p:nvPr/>
        </p:nvSpPr>
        <p:spPr>
          <a:xfrm>
            <a:off x="5353585" y="2250504"/>
            <a:ext cx="3138421" cy="399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bn-BD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খ    </a:t>
            </a:r>
            <a:r>
              <a:rPr lang="bn-BD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১২৬৬ জন   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F5B77E6-2F54-479F-9BE7-89214C905C0C}"/>
              </a:ext>
            </a:extLst>
          </p:cNvPr>
          <p:cNvSpPr/>
          <p:nvPr/>
        </p:nvSpPr>
        <p:spPr>
          <a:xfrm>
            <a:off x="1171977" y="2701264"/>
            <a:ext cx="3138421" cy="399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bn-BD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গ     </a:t>
            </a:r>
            <a:r>
              <a:rPr lang="bn-BD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১২৩৭ জন       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54BE59E-7F9F-4956-9F15-6966B5787C3A}"/>
              </a:ext>
            </a:extLst>
          </p:cNvPr>
          <p:cNvSpPr/>
          <p:nvPr/>
        </p:nvSpPr>
        <p:spPr>
          <a:xfrm>
            <a:off x="5353586" y="2701264"/>
            <a:ext cx="3138421" cy="399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bn-BD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ঘ    </a:t>
            </a:r>
            <a:r>
              <a:rPr lang="bn-BD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১৪৫৫ জন 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1F65325-B97F-4228-800B-F326633F19D0}"/>
              </a:ext>
            </a:extLst>
          </p:cNvPr>
          <p:cNvSpPr/>
          <p:nvPr/>
        </p:nvSpPr>
        <p:spPr>
          <a:xfrm>
            <a:off x="1171977" y="3487033"/>
            <a:ext cx="3138421" cy="399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bn-BD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ক     </a:t>
            </a:r>
            <a:r>
              <a:rPr lang="bn-BD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স্কুল কলেজ প্রতিষ্ঠা  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E187C1A-8E86-4C85-9FCF-A73720527928}"/>
              </a:ext>
            </a:extLst>
          </p:cNvPr>
          <p:cNvSpPr/>
          <p:nvPr/>
        </p:nvSpPr>
        <p:spPr>
          <a:xfrm>
            <a:off x="5353585" y="3487033"/>
            <a:ext cx="3138421" cy="399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bn-BD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খ     </a:t>
            </a:r>
            <a:r>
              <a:rPr lang="bn-BD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দক্ষ শিক্ষক নিয়োগ 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BBD66FB-9012-40CD-81A9-86D9B004977C}"/>
              </a:ext>
            </a:extLst>
          </p:cNvPr>
          <p:cNvSpPr/>
          <p:nvPr/>
        </p:nvSpPr>
        <p:spPr>
          <a:xfrm>
            <a:off x="1171977" y="3912037"/>
            <a:ext cx="3138421" cy="399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bn-BD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গ     </a:t>
            </a:r>
            <a:r>
              <a:rPr lang="bn-BD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বয়স্ক শিক্ষা চালু 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B972C72-1CCF-40AE-A8BC-0B89C7F52C1E}"/>
              </a:ext>
            </a:extLst>
          </p:cNvPr>
          <p:cNvSpPr/>
          <p:nvPr/>
        </p:nvSpPr>
        <p:spPr>
          <a:xfrm>
            <a:off x="5353586" y="3912037"/>
            <a:ext cx="3138421" cy="399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bn-BD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ঘ     </a:t>
            </a:r>
            <a:r>
              <a:rPr lang="bn-BD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উপবৃত্তি প্রদান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48A702B-436C-4B1F-9584-73D11DF10E0A}"/>
              </a:ext>
            </a:extLst>
          </p:cNvPr>
          <p:cNvSpPr/>
          <p:nvPr/>
        </p:nvSpPr>
        <p:spPr>
          <a:xfrm>
            <a:off x="901520" y="3065393"/>
            <a:ext cx="7765961" cy="399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bn-BD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৩।  </a:t>
            </a:r>
            <a:r>
              <a:rPr lang="bn-BD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নারী শিক্ষার অগ্রগতির জন্য সরকার কোনটি গ্রহন করেছে?  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215B8A1-970B-4D63-916B-B6DBB325DCB1}"/>
              </a:ext>
            </a:extLst>
          </p:cNvPr>
          <p:cNvSpPr/>
          <p:nvPr/>
        </p:nvSpPr>
        <p:spPr>
          <a:xfrm>
            <a:off x="880055" y="4298401"/>
            <a:ext cx="7765961" cy="399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bn-BD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৪।  </a:t>
            </a:r>
            <a:r>
              <a:rPr lang="bn-BD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আয়বৃদ্ধিমূলক কর্মসূচি- 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68839BFE-7604-41AA-B35A-1FA22BA25D39}"/>
              </a:ext>
            </a:extLst>
          </p:cNvPr>
          <p:cNvSpPr/>
          <p:nvPr/>
        </p:nvSpPr>
        <p:spPr>
          <a:xfrm>
            <a:off x="1171977" y="4678264"/>
            <a:ext cx="10238705" cy="3992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i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. </a:t>
            </a:r>
            <a:r>
              <a:rPr lang="bn-BD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মাছের চাষ     </a:t>
            </a:r>
            <a:r>
              <a:rPr lang="en-US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ii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. </a:t>
            </a:r>
            <a:r>
              <a:rPr lang="bn-BD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হাঁস-মুরগির খামার </a:t>
            </a:r>
            <a:r>
              <a:rPr lang="bn-BD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	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iii.</a:t>
            </a:r>
            <a:r>
              <a:rPr lang="bn-BD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কুটির শিল্প- </a:t>
            </a:r>
            <a:endParaRPr lang="en-US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9D084A8A-45D6-40D2-A523-55729E5CFE52}"/>
              </a:ext>
            </a:extLst>
          </p:cNvPr>
          <p:cNvSpPr/>
          <p:nvPr/>
        </p:nvSpPr>
        <p:spPr>
          <a:xfrm>
            <a:off x="901788" y="5125663"/>
            <a:ext cx="7765961" cy="399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bn-BD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নিচের কোনটি সঠিক? 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A526D409-AF7F-4F22-BD3A-365187FDD6C9}"/>
              </a:ext>
            </a:extLst>
          </p:cNvPr>
          <p:cNvSpPr/>
          <p:nvPr/>
        </p:nvSpPr>
        <p:spPr>
          <a:xfrm>
            <a:off x="1279300" y="5605585"/>
            <a:ext cx="3138421" cy="399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bn-BD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ক    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i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ও 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ii 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B3ED0C2-770B-45D6-857B-795E325E2714}"/>
              </a:ext>
            </a:extLst>
          </p:cNvPr>
          <p:cNvSpPr/>
          <p:nvPr/>
        </p:nvSpPr>
        <p:spPr>
          <a:xfrm>
            <a:off x="5460908" y="5605585"/>
            <a:ext cx="3138421" cy="399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bn-BD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খ    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i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ও 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iii </a:t>
            </a:r>
            <a:r>
              <a:rPr lang="bn-BD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6926AA4-B725-483A-8876-E3BC62F4C282}"/>
              </a:ext>
            </a:extLst>
          </p:cNvPr>
          <p:cNvSpPr/>
          <p:nvPr/>
        </p:nvSpPr>
        <p:spPr>
          <a:xfrm>
            <a:off x="1279300" y="6030589"/>
            <a:ext cx="3138421" cy="399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bn-BD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গ     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ii </a:t>
            </a:r>
            <a:r>
              <a:rPr lang="bn-BD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ও 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iii</a:t>
            </a:r>
            <a:r>
              <a:rPr lang="bn-BD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 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D2D225E-4511-4924-B161-6E93453B5804}"/>
              </a:ext>
            </a:extLst>
          </p:cNvPr>
          <p:cNvSpPr/>
          <p:nvPr/>
        </p:nvSpPr>
        <p:spPr>
          <a:xfrm>
            <a:off x="5460909" y="6030589"/>
            <a:ext cx="3138421" cy="399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bn-BD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ঘ    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i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 ii </a:t>
            </a:r>
            <a:r>
              <a:rPr lang="bn-BD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ও 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iii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CE0BAB3E-2965-4238-B7B2-9FDAE4C846A0}"/>
              </a:ext>
            </a:extLst>
          </p:cNvPr>
          <p:cNvSpPr/>
          <p:nvPr/>
        </p:nvSpPr>
        <p:spPr>
          <a:xfrm>
            <a:off x="1356360" y="2304671"/>
            <a:ext cx="297180" cy="27603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D24ACAF6-909B-4BDA-BE78-54E5BA65485F}"/>
              </a:ext>
            </a:extLst>
          </p:cNvPr>
          <p:cNvSpPr/>
          <p:nvPr/>
        </p:nvSpPr>
        <p:spPr>
          <a:xfrm>
            <a:off x="1356360" y="2749021"/>
            <a:ext cx="297180" cy="27603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A5D9A4A0-D9A1-4EEB-B3DE-4F7B7CB18927}"/>
              </a:ext>
            </a:extLst>
          </p:cNvPr>
          <p:cNvSpPr/>
          <p:nvPr/>
        </p:nvSpPr>
        <p:spPr>
          <a:xfrm>
            <a:off x="5539740" y="2297575"/>
            <a:ext cx="297180" cy="27603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5CE91EC8-283D-48B9-BDC8-4753458EFFA4}"/>
              </a:ext>
            </a:extLst>
          </p:cNvPr>
          <p:cNvSpPr/>
          <p:nvPr/>
        </p:nvSpPr>
        <p:spPr>
          <a:xfrm>
            <a:off x="5532120" y="2745958"/>
            <a:ext cx="297180" cy="27603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210ABF2-9377-4F4C-8346-6C8A6DC68257}"/>
              </a:ext>
            </a:extLst>
          </p:cNvPr>
          <p:cNvSpPr/>
          <p:nvPr/>
        </p:nvSpPr>
        <p:spPr>
          <a:xfrm>
            <a:off x="1356360" y="3547595"/>
            <a:ext cx="297180" cy="27603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ECC6B927-952E-4669-93CA-2B0CDB146FB1}"/>
              </a:ext>
            </a:extLst>
          </p:cNvPr>
          <p:cNvSpPr/>
          <p:nvPr/>
        </p:nvSpPr>
        <p:spPr>
          <a:xfrm>
            <a:off x="1348740" y="3961465"/>
            <a:ext cx="297180" cy="27603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CD3B4AEC-AE3A-4AC8-A79E-24F8CC0ABA00}"/>
              </a:ext>
            </a:extLst>
          </p:cNvPr>
          <p:cNvSpPr/>
          <p:nvPr/>
        </p:nvSpPr>
        <p:spPr>
          <a:xfrm>
            <a:off x="5539740" y="3540499"/>
            <a:ext cx="297180" cy="27603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B71C898D-D527-426F-93E0-9D13043AB569}"/>
              </a:ext>
            </a:extLst>
          </p:cNvPr>
          <p:cNvSpPr/>
          <p:nvPr/>
        </p:nvSpPr>
        <p:spPr>
          <a:xfrm>
            <a:off x="5539740" y="3966022"/>
            <a:ext cx="297180" cy="27603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90998024-F757-48D7-A8E5-121370242719}"/>
              </a:ext>
            </a:extLst>
          </p:cNvPr>
          <p:cNvSpPr/>
          <p:nvPr/>
        </p:nvSpPr>
        <p:spPr>
          <a:xfrm>
            <a:off x="1470660" y="5663230"/>
            <a:ext cx="297180" cy="27603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DA1EA4A8-BA85-47E9-8F30-752F075A01E7}"/>
              </a:ext>
            </a:extLst>
          </p:cNvPr>
          <p:cNvSpPr/>
          <p:nvPr/>
        </p:nvSpPr>
        <p:spPr>
          <a:xfrm>
            <a:off x="1463040" y="6069480"/>
            <a:ext cx="297180" cy="27603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32EF1B28-1533-42CF-A640-6D9A8C3893F0}"/>
              </a:ext>
            </a:extLst>
          </p:cNvPr>
          <p:cNvSpPr/>
          <p:nvPr/>
        </p:nvSpPr>
        <p:spPr>
          <a:xfrm>
            <a:off x="5646420" y="5656134"/>
            <a:ext cx="297180" cy="27603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6A2C18B1-EF84-48E7-8F39-53D6CB1691BB}"/>
              </a:ext>
            </a:extLst>
          </p:cNvPr>
          <p:cNvSpPr/>
          <p:nvPr/>
        </p:nvSpPr>
        <p:spPr>
          <a:xfrm>
            <a:off x="5646420" y="6074037"/>
            <a:ext cx="297180" cy="27603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4400B027-D9AE-4219-BA09-637103E5C2DE}"/>
              </a:ext>
            </a:extLst>
          </p:cNvPr>
          <p:cNvSpPr/>
          <p:nvPr/>
        </p:nvSpPr>
        <p:spPr>
          <a:xfrm>
            <a:off x="1300480" y="2707888"/>
            <a:ext cx="393700" cy="352174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Multiplication Sign 36">
            <a:extLst>
              <a:ext uri="{FF2B5EF4-FFF2-40B4-BE49-F238E27FC236}">
                <a16:creationId xmlns:a16="http://schemas.microsoft.com/office/drawing/2014/main" id="{3F6B2B10-73BF-444B-94F9-F233E2CA7B29}"/>
              </a:ext>
            </a:extLst>
          </p:cNvPr>
          <p:cNvSpPr/>
          <p:nvPr/>
        </p:nvSpPr>
        <p:spPr>
          <a:xfrm>
            <a:off x="3058548" y="2110166"/>
            <a:ext cx="605308" cy="631286"/>
          </a:xfrm>
          <a:prstGeom prst="mathMultiply">
            <a:avLst>
              <a:gd name="adj1" fmla="val 422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Multiplication Sign 37">
            <a:extLst>
              <a:ext uri="{FF2B5EF4-FFF2-40B4-BE49-F238E27FC236}">
                <a16:creationId xmlns:a16="http://schemas.microsoft.com/office/drawing/2014/main" id="{04DF1B1E-F5FC-4477-B9A9-2BF5F2B30735}"/>
              </a:ext>
            </a:extLst>
          </p:cNvPr>
          <p:cNvSpPr/>
          <p:nvPr/>
        </p:nvSpPr>
        <p:spPr>
          <a:xfrm>
            <a:off x="7255704" y="2153426"/>
            <a:ext cx="605308" cy="631286"/>
          </a:xfrm>
          <a:prstGeom prst="mathMultiply">
            <a:avLst>
              <a:gd name="adj1" fmla="val 422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Multiplication Sign 38">
            <a:extLst>
              <a:ext uri="{FF2B5EF4-FFF2-40B4-BE49-F238E27FC236}">
                <a16:creationId xmlns:a16="http://schemas.microsoft.com/office/drawing/2014/main" id="{108726B4-4888-42C6-AD28-CE9741DA0387}"/>
              </a:ext>
            </a:extLst>
          </p:cNvPr>
          <p:cNvSpPr/>
          <p:nvPr/>
        </p:nvSpPr>
        <p:spPr>
          <a:xfrm>
            <a:off x="7255704" y="2563110"/>
            <a:ext cx="605308" cy="631286"/>
          </a:xfrm>
          <a:prstGeom prst="mathMultiply">
            <a:avLst>
              <a:gd name="adj1" fmla="val 422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Multiplication Sign 39">
            <a:extLst>
              <a:ext uri="{FF2B5EF4-FFF2-40B4-BE49-F238E27FC236}">
                <a16:creationId xmlns:a16="http://schemas.microsoft.com/office/drawing/2014/main" id="{8A7BAAED-DB9D-4BC1-8B9E-D58922210B6F}"/>
              </a:ext>
            </a:extLst>
          </p:cNvPr>
          <p:cNvSpPr/>
          <p:nvPr/>
        </p:nvSpPr>
        <p:spPr>
          <a:xfrm>
            <a:off x="3936976" y="3337426"/>
            <a:ext cx="605308" cy="631286"/>
          </a:xfrm>
          <a:prstGeom prst="mathMultiply">
            <a:avLst>
              <a:gd name="adj1" fmla="val 422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Multiplication Sign 40">
            <a:extLst>
              <a:ext uri="{FF2B5EF4-FFF2-40B4-BE49-F238E27FC236}">
                <a16:creationId xmlns:a16="http://schemas.microsoft.com/office/drawing/2014/main" id="{BC17FA43-F169-4AE9-8C8B-C4CDF531E306}"/>
              </a:ext>
            </a:extLst>
          </p:cNvPr>
          <p:cNvSpPr/>
          <p:nvPr/>
        </p:nvSpPr>
        <p:spPr>
          <a:xfrm>
            <a:off x="8526332" y="3295894"/>
            <a:ext cx="605308" cy="631286"/>
          </a:xfrm>
          <a:prstGeom prst="mathMultiply">
            <a:avLst>
              <a:gd name="adj1" fmla="val 422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Multiplication Sign 41">
            <a:extLst>
              <a:ext uri="{FF2B5EF4-FFF2-40B4-BE49-F238E27FC236}">
                <a16:creationId xmlns:a16="http://schemas.microsoft.com/office/drawing/2014/main" id="{F658FD66-184C-492E-AA02-E629BEBCE800}"/>
              </a:ext>
            </a:extLst>
          </p:cNvPr>
          <p:cNvSpPr/>
          <p:nvPr/>
        </p:nvSpPr>
        <p:spPr>
          <a:xfrm>
            <a:off x="3936976" y="3861368"/>
            <a:ext cx="605308" cy="631286"/>
          </a:xfrm>
          <a:prstGeom prst="mathMultiply">
            <a:avLst>
              <a:gd name="adj1" fmla="val 422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Multiplication Sign 42">
            <a:extLst>
              <a:ext uri="{FF2B5EF4-FFF2-40B4-BE49-F238E27FC236}">
                <a16:creationId xmlns:a16="http://schemas.microsoft.com/office/drawing/2014/main" id="{8957E3B9-E6B8-4E88-A37A-DC4A0CC6BC54}"/>
              </a:ext>
            </a:extLst>
          </p:cNvPr>
          <p:cNvSpPr/>
          <p:nvPr/>
        </p:nvSpPr>
        <p:spPr>
          <a:xfrm>
            <a:off x="2603227" y="5485026"/>
            <a:ext cx="605308" cy="631286"/>
          </a:xfrm>
          <a:prstGeom prst="mathMultiply">
            <a:avLst>
              <a:gd name="adj1" fmla="val 422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Multiplication Sign 43">
            <a:extLst>
              <a:ext uri="{FF2B5EF4-FFF2-40B4-BE49-F238E27FC236}">
                <a16:creationId xmlns:a16="http://schemas.microsoft.com/office/drawing/2014/main" id="{18924A87-3E09-4075-AD35-45566F0B9294}"/>
              </a:ext>
            </a:extLst>
          </p:cNvPr>
          <p:cNvSpPr/>
          <p:nvPr/>
        </p:nvSpPr>
        <p:spPr>
          <a:xfrm>
            <a:off x="6827789" y="5485026"/>
            <a:ext cx="605308" cy="631286"/>
          </a:xfrm>
          <a:prstGeom prst="mathMultiply">
            <a:avLst>
              <a:gd name="adj1" fmla="val 422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Multiplication Sign 44">
            <a:extLst>
              <a:ext uri="{FF2B5EF4-FFF2-40B4-BE49-F238E27FC236}">
                <a16:creationId xmlns:a16="http://schemas.microsoft.com/office/drawing/2014/main" id="{E0ED91E4-3F3F-4529-BD72-C78EAEF0A526}"/>
              </a:ext>
            </a:extLst>
          </p:cNvPr>
          <p:cNvSpPr/>
          <p:nvPr/>
        </p:nvSpPr>
        <p:spPr>
          <a:xfrm>
            <a:off x="2805793" y="5881346"/>
            <a:ext cx="605308" cy="631286"/>
          </a:xfrm>
          <a:prstGeom prst="mathMultiply">
            <a:avLst>
              <a:gd name="adj1" fmla="val 422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CC79DCBD-805E-49D7-81DD-A5B435304917}"/>
              </a:ext>
            </a:extLst>
          </p:cNvPr>
          <p:cNvSpPr/>
          <p:nvPr/>
        </p:nvSpPr>
        <p:spPr>
          <a:xfrm>
            <a:off x="5470602" y="3905889"/>
            <a:ext cx="393700" cy="352174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FFB87C58-A059-436E-8CA8-365CE57EB174}"/>
              </a:ext>
            </a:extLst>
          </p:cNvPr>
          <p:cNvSpPr/>
          <p:nvPr/>
        </p:nvSpPr>
        <p:spPr>
          <a:xfrm>
            <a:off x="5593142" y="6051043"/>
            <a:ext cx="393700" cy="352174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26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B0CAE5-A2EF-4ADC-B8C3-B651A88735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366" y="437882"/>
            <a:ext cx="3278108" cy="556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9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422685A-072D-473E-9B38-AAAAE9E9794F}"/>
              </a:ext>
            </a:extLst>
          </p:cNvPr>
          <p:cNvGrpSpPr/>
          <p:nvPr/>
        </p:nvGrpSpPr>
        <p:grpSpPr>
          <a:xfrm>
            <a:off x="4200229" y="1269223"/>
            <a:ext cx="4431039" cy="1040000"/>
            <a:chOff x="1273698" y="698270"/>
            <a:chExt cx="3756677" cy="75832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5" name="Pentagon 4">
              <a:extLst>
                <a:ext uri="{FF2B5EF4-FFF2-40B4-BE49-F238E27FC236}">
                  <a16:creationId xmlns:a16="http://schemas.microsoft.com/office/drawing/2014/main" id="{EB47EA28-0715-47D5-9E9D-9DCD5600DFCD}"/>
                </a:ext>
              </a:extLst>
            </p:cNvPr>
            <p:cNvSpPr/>
            <p:nvPr/>
          </p:nvSpPr>
          <p:spPr>
            <a:xfrm rot="10800000">
              <a:off x="1273698" y="698270"/>
              <a:ext cx="3756677" cy="758329"/>
            </a:xfrm>
            <a:prstGeom prst="homePlate">
              <a:avLst/>
            </a:prstGeom>
            <a:noFill/>
            <a:sp3d contourW="19050" prstMaterial="metal">
              <a:bevelT w="88900" h="203200" prst="softRound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3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Pentagon 4">
              <a:extLst>
                <a:ext uri="{FF2B5EF4-FFF2-40B4-BE49-F238E27FC236}">
                  <a16:creationId xmlns:a16="http://schemas.microsoft.com/office/drawing/2014/main" id="{DCCC03C4-3CDC-4439-ADFE-61E21754A7BA}"/>
                </a:ext>
              </a:extLst>
            </p:cNvPr>
            <p:cNvSpPr/>
            <p:nvPr/>
          </p:nvSpPr>
          <p:spPr>
            <a:xfrm rot="21600000">
              <a:off x="1463280" y="698270"/>
              <a:ext cx="3567095" cy="75832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48823" tIns="167640" rIns="312928" bIns="167640" numCol="1" spcCol="1270" anchor="ctr" anchorCtr="0">
              <a:noAutofit/>
            </a:bodyPr>
            <a:lstStyle/>
            <a:p>
              <a:pPr lvl="0" algn="l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bn-BD" sz="4400" dirty="0">
                  <a:ln w="0"/>
                  <a:solidFill>
                    <a:schemeClr val="tx1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বাড়ির</a:t>
              </a:r>
              <a:r>
                <a:rPr lang="bn-BD" sz="4400" b="0" kern="1200" cap="none" spc="0" dirty="0">
                  <a:ln w="0"/>
                  <a:solidFill>
                    <a:schemeClr val="tx1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কাজ </a:t>
              </a:r>
              <a:endParaRPr lang="en-US" sz="4400" b="0" kern="1200" cap="none" spc="0" dirty="0">
                <a:ln w="0"/>
                <a:solidFill>
                  <a:schemeClr val="tx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33501252-E568-457A-AFEE-B47F1810EC98}"/>
              </a:ext>
            </a:extLst>
          </p:cNvPr>
          <p:cNvSpPr/>
          <p:nvPr/>
        </p:nvSpPr>
        <p:spPr>
          <a:xfrm>
            <a:off x="3390955" y="393817"/>
            <a:ext cx="1916104" cy="2273793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 prst="softRound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3">
              <a:tint val="5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CEFC351-9E36-4264-9B91-773C40B3AD18}"/>
              </a:ext>
            </a:extLst>
          </p:cNvPr>
          <p:cNvCxnSpPr>
            <a:cxnSpLocks/>
          </p:cNvCxnSpPr>
          <p:nvPr/>
        </p:nvCxnSpPr>
        <p:spPr>
          <a:xfrm flipH="1">
            <a:off x="1038082" y="4377757"/>
            <a:ext cx="8188053" cy="0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2BD2390-4A6D-4478-B66A-0302CDC9A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378" y="2388127"/>
            <a:ext cx="3023691" cy="25197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perspectiveHeroicExtremeLeftFacing"/>
            <a:lightRig rig="threePt" dir="t"/>
          </a:scene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D22A9A4-6CA1-4203-9FE2-48E118011BE2}"/>
              </a:ext>
            </a:extLst>
          </p:cNvPr>
          <p:cNvSpPr/>
          <p:nvPr/>
        </p:nvSpPr>
        <p:spPr>
          <a:xfrm>
            <a:off x="952622" y="3399544"/>
            <a:ext cx="80621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bn-BD" sz="2800" dirty="0">
                <a:solidFill>
                  <a:srgbClr val="000000"/>
                </a:solidFill>
                <a:latin typeface="NikoshBAN" pitchFamily="2"/>
                <a:cs typeface="NikoshBAN" pitchFamily="2"/>
              </a:rPr>
              <a:t>জনসংখ্যা নিয়ন্ত্রেণের জন্য তোমার এলাকায় কোন কোন পদক্ষেপ নেয়া যায় বলে তুমি মনে কর? তোমার মতের পক্ষে যুক্তি দেখাও? </a:t>
            </a:r>
          </a:p>
        </p:txBody>
      </p:sp>
    </p:spTree>
    <p:extLst>
      <p:ext uri="{BB962C8B-B14F-4D97-AF65-F5344CB8AC3E}">
        <p14:creationId xmlns:p14="http://schemas.microsoft.com/office/powerpoint/2010/main" val="92216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B4E6D08-06DB-4BD8-B359-C6759601DA43}"/>
              </a:ext>
            </a:extLst>
          </p:cNvPr>
          <p:cNvSpPr/>
          <p:nvPr/>
        </p:nvSpPr>
        <p:spPr>
          <a:xfrm>
            <a:off x="-130284" y="592502"/>
            <a:ext cx="9760346" cy="843785"/>
          </a:xfrm>
          <a:prstGeom prst="rect">
            <a:avLst/>
          </a:prstGeom>
          <a:noFill/>
          <a:ln w="3175" cmpd="dbl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bn-BD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আজকের  ক্লাস এখানে সমাপ্ত... 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D376B1-5F5C-44E3-B632-5EBEB2A1D861}"/>
              </a:ext>
            </a:extLst>
          </p:cNvPr>
          <p:cNvSpPr/>
          <p:nvPr/>
        </p:nvSpPr>
        <p:spPr>
          <a:xfrm>
            <a:off x="292100" y="5333258"/>
            <a:ext cx="11417299" cy="1147398"/>
          </a:xfrm>
          <a:prstGeom prst="rect">
            <a:avLst/>
          </a:prstGeom>
          <a:noFill/>
          <a:ln w="3175" cmpd="dbl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bn-BD" sz="2800" u="sng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এসো আমরা </a:t>
            </a:r>
            <a:r>
              <a:rPr lang="bn-BD" sz="2800" u="sng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জনসংখ্যা নিয়ন্ত্রণে সরকারী উদ্যোগের পাশাপাশি সামাজিক </a:t>
            </a:r>
            <a:r>
              <a:rPr lang="bn-BD" sz="2800" u="sng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আন্দোলন গড়ে তুলি ।</a:t>
            </a:r>
            <a:endParaRPr lang="en-US" sz="2800" u="sng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847" y="1703726"/>
            <a:ext cx="6325483" cy="3629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01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/>
          <p:nvPr/>
        </p:nvSpPr>
        <p:spPr>
          <a:xfrm>
            <a:off x="4158032" y="355930"/>
            <a:ext cx="5057217" cy="65682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bn-BD" sz="2800" b="0" i="0" u="none" strike="noStrike" kern="1200" cap="none" spc="0" baseline="0">
                <a:solidFill>
                  <a:srgbClr val="000000"/>
                </a:solidFill>
                <a:uFillTx/>
                <a:latin typeface="NikoshBAN" pitchFamily="2"/>
                <a:cs typeface="NikoshBAN" pitchFamily="2"/>
              </a:rPr>
              <a:t>নিচের চিত্রগুলো লক্ষ্যকর </a:t>
            </a:r>
            <a:endParaRPr lang="en-US" sz="2800" b="0" i="0" u="none" strike="noStrike" kern="1200" cap="none" spc="0" baseline="0">
              <a:solidFill>
                <a:srgbClr val="000000"/>
              </a:solidFill>
              <a:uFillTx/>
              <a:latin typeface="NikoshBAN" pitchFamily="2"/>
              <a:cs typeface="NikoshBAN" pitchFamily="2"/>
            </a:endParaRPr>
          </a:p>
        </p:txBody>
      </p:sp>
      <p:sp>
        <p:nvSpPr>
          <p:cNvPr id="7" name="Rectangle 3"/>
          <p:cNvSpPr/>
          <p:nvPr/>
        </p:nvSpPr>
        <p:spPr>
          <a:xfrm>
            <a:off x="1326629" y="5858213"/>
            <a:ext cx="5057217" cy="36813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bn-BD" sz="2400" b="0" i="0" u="none" strike="noStrike" kern="0" cap="none" spc="0" baseline="0">
                <a:solidFill>
                  <a:srgbClr val="000000"/>
                </a:solidFill>
                <a:uFillTx/>
                <a:latin typeface="NikoshBAN" pitchFamily="2"/>
                <a:cs typeface="NikoshBAN" pitchFamily="2"/>
              </a:rPr>
              <a:t>অতিরিক্ত যাত্রী বোঝাই ট্রেন</a:t>
            </a:r>
            <a:endParaRPr lang="en-US" sz="2400" b="0" i="0" u="none" strike="noStrike" kern="1200" cap="none" spc="0" baseline="0">
              <a:solidFill>
                <a:srgbClr val="000000"/>
              </a:solidFill>
              <a:uFillTx/>
              <a:latin typeface="NikoshBAN" pitchFamily="2"/>
              <a:cs typeface="NikoshBAN" pitchFamily="2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080"/>
          <a:stretch>
            <a:fillRect/>
          </a:stretch>
        </p:blipFill>
        <p:spPr>
          <a:xfrm>
            <a:off x="615436" y="1012743"/>
            <a:ext cx="5272924" cy="4556784"/>
          </a:xfrm>
          <a:prstGeom prst="rect">
            <a:avLst/>
          </a:prstGeom>
          <a:noFill/>
          <a:ln w="12701" cap="sq">
            <a:solidFill>
              <a:srgbClr val="000000"/>
            </a:solidFill>
            <a:prstDash val="solid"/>
            <a:miter/>
          </a:ln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36" y="998223"/>
            <a:ext cx="5272924" cy="4556784"/>
          </a:xfrm>
          <a:prstGeom prst="rect">
            <a:avLst/>
          </a:prstGeom>
          <a:noFill/>
          <a:ln w="12701" cap="sq">
            <a:solidFill>
              <a:srgbClr val="000000"/>
            </a:solidFill>
            <a:prstDash val="solid"/>
            <a:miter/>
          </a:ln>
        </p:spPr>
      </p:pic>
      <p:sp>
        <p:nvSpPr>
          <p:cNvPr id="10" name="Rectangle 3"/>
          <p:cNvSpPr/>
          <p:nvPr/>
        </p:nvSpPr>
        <p:spPr>
          <a:xfrm>
            <a:off x="1326629" y="5899873"/>
            <a:ext cx="5057217" cy="36813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bn-BD" sz="2400" b="0" i="0" u="none" strike="noStrike" kern="0" cap="none" spc="0" baseline="0">
                <a:solidFill>
                  <a:srgbClr val="000000"/>
                </a:solidFill>
                <a:uFillTx/>
                <a:latin typeface="NikoshBAN" pitchFamily="2"/>
                <a:cs typeface="NikoshBAN" pitchFamily="2"/>
              </a:rPr>
              <a:t>ঘন বসতিপূর্ণ বস্তি এলাকা </a:t>
            </a:r>
            <a:endParaRPr lang="en-US" sz="2400" b="0" i="0" u="none" strike="noStrike" kern="1200" cap="none" spc="0" baseline="0">
              <a:solidFill>
                <a:srgbClr val="000000"/>
              </a:solidFill>
              <a:uFillTx/>
              <a:latin typeface="NikoshBAN" pitchFamily="2"/>
              <a:cs typeface="NikoshBAN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19616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49 -0.00023 L 0.46666 0.00694 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0.49101 -0.00278 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21" t="5873" r="3334" b="4814"/>
          <a:stretch>
            <a:fillRect/>
          </a:stretch>
        </p:blipFill>
        <p:spPr>
          <a:xfrm>
            <a:off x="6357256" y="667658"/>
            <a:ext cx="5065483" cy="4992916"/>
          </a:xfrm>
          <a:prstGeom prst="rect">
            <a:avLst/>
          </a:prstGeom>
          <a:noFill/>
          <a:ln w="38103" cap="sq">
            <a:solidFill>
              <a:srgbClr val="5B9BD5"/>
            </a:solidFill>
            <a:prstDash val="solid"/>
            <a:miter/>
          </a:ln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256" y="667658"/>
            <a:ext cx="5065483" cy="4992916"/>
          </a:xfrm>
          <a:prstGeom prst="rect">
            <a:avLst/>
          </a:prstGeom>
          <a:noFill/>
          <a:ln w="38103" cap="sq">
            <a:solidFill>
              <a:srgbClr val="5B9BD5"/>
            </a:solidFill>
            <a:prstDash val="solid"/>
            <a:miter/>
          </a:ln>
        </p:spPr>
      </p:pic>
      <p:sp>
        <p:nvSpPr>
          <p:cNvPr id="7" name="Rectangle 6"/>
          <p:cNvSpPr/>
          <p:nvPr/>
        </p:nvSpPr>
        <p:spPr>
          <a:xfrm>
            <a:off x="7277490" y="5928905"/>
            <a:ext cx="5057217" cy="36813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bn-BD" sz="2400" b="0" i="0" u="none" strike="noStrike" kern="0" cap="none" spc="0" baseline="0">
                <a:solidFill>
                  <a:srgbClr val="000000"/>
                </a:solidFill>
                <a:uFillTx/>
                <a:latin typeface="NikoshBAN" pitchFamily="2"/>
                <a:cs typeface="NikoshBAN" pitchFamily="2"/>
              </a:rPr>
              <a:t>যানবাহন ও লোকে  পরিপূর্ণ রাস্তা </a:t>
            </a:r>
            <a:endParaRPr lang="en-US" sz="2400" b="0" i="0" u="none" strike="noStrike" kern="1200" cap="none" spc="0" baseline="0">
              <a:solidFill>
                <a:srgbClr val="000000"/>
              </a:solidFill>
              <a:uFillTx/>
              <a:latin typeface="NikoshBAN" pitchFamily="2"/>
              <a:cs typeface="NikoshBAN" pitchFamily="2"/>
            </a:endParaRPr>
          </a:p>
        </p:txBody>
      </p:sp>
      <p:sp>
        <p:nvSpPr>
          <p:cNvPr id="10" name="Rectangle 3"/>
          <p:cNvSpPr/>
          <p:nvPr/>
        </p:nvSpPr>
        <p:spPr>
          <a:xfrm>
            <a:off x="7648608" y="5928905"/>
            <a:ext cx="5057217" cy="36813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bn-BD" sz="2400" b="0" i="0" u="none" strike="noStrike" kern="0" cap="none" spc="0" baseline="0">
                <a:solidFill>
                  <a:srgbClr val="000000"/>
                </a:solidFill>
                <a:uFillTx/>
                <a:latin typeface="NikoshBAN" pitchFamily="2"/>
                <a:cs typeface="NikoshBAN" pitchFamily="2"/>
              </a:rPr>
              <a:t>অতিরিক্ত যাত্রী বোঝাই লঞ্চ.. </a:t>
            </a:r>
            <a:endParaRPr lang="en-US" sz="2400" b="0" i="0" u="none" strike="noStrike" kern="1200" cap="none" spc="0" baseline="0">
              <a:solidFill>
                <a:srgbClr val="000000"/>
              </a:solidFill>
              <a:uFillTx/>
              <a:latin typeface="NikoshBAN" pitchFamily="2"/>
              <a:cs typeface="NikoshBAN" pitchFamily="2"/>
            </a:endParaRPr>
          </a:p>
        </p:txBody>
      </p:sp>
      <p:sp>
        <p:nvSpPr>
          <p:cNvPr id="12" name="Rectangle 3"/>
          <p:cNvSpPr/>
          <p:nvPr/>
        </p:nvSpPr>
        <p:spPr>
          <a:xfrm>
            <a:off x="4011774" y="3164116"/>
            <a:ext cx="5057217" cy="36813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bn-BD" sz="3200" b="0" i="0" u="none" strike="noStrike" kern="0" cap="none" spc="0" baseline="0">
                <a:solidFill>
                  <a:srgbClr val="000000"/>
                </a:solidFill>
                <a:uFillTx/>
                <a:latin typeface="NikoshBAN" pitchFamily="2"/>
                <a:cs typeface="NikoshBAN" pitchFamily="2"/>
              </a:rPr>
              <a:t>চিত্রের ঘটনাগুলো কিসের ইঙ্গিত করে? </a:t>
            </a:r>
            <a:endParaRPr lang="en-US" sz="3200" b="0" i="0" u="none" strike="noStrike" kern="1200" cap="none" spc="0" baseline="0">
              <a:solidFill>
                <a:srgbClr val="000000"/>
              </a:solidFill>
              <a:uFillTx/>
              <a:latin typeface="NikoshBAN" pitchFamily="2"/>
              <a:cs typeface="NikoshBAN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91466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45769 -0.00208 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-0.46029 0.00162 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  <p:bldP spid="10" grpId="0"/>
      <p:bldP spid="10" grpId="1"/>
      <p:bldP spid="10" grpId="2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/>
        </p:nvSpPr>
        <p:spPr>
          <a:xfrm>
            <a:off x="2212217" y="734007"/>
            <a:ext cx="6824194" cy="656822"/>
          </a:xfrm>
          <a:prstGeom prst="rect">
            <a:avLst/>
          </a:prstGeom>
          <a:noFill/>
          <a:ln cap="flat">
            <a:noFill/>
            <a:prstDash val="solid"/>
          </a:ln>
          <a:effectLst/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bn-BD" sz="4000" b="0" i="0" u="none" strike="noStrike" kern="1200" cap="none" spc="0" baseline="0">
                <a:solidFill>
                  <a:srgbClr val="000000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NikoshBAN" pitchFamily="2"/>
                <a:cs typeface="NikoshBAN" pitchFamily="2"/>
              </a:rPr>
              <a:t>আজকের পাঠ... </a:t>
            </a:r>
            <a:endParaRPr lang="en-US" sz="4000" b="0" i="0" u="none" strike="noStrike" kern="1200" cap="none" spc="0" baseline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NikoshBAN" pitchFamily="2"/>
              <a:cs typeface="NikoshBAN" pitchFamily="2"/>
            </a:endParaRPr>
          </a:p>
        </p:txBody>
      </p:sp>
      <p:sp>
        <p:nvSpPr>
          <p:cNvPr id="10" name="Rectangle 7"/>
          <p:cNvSpPr/>
          <p:nvPr/>
        </p:nvSpPr>
        <p:spPr>
          <a:xfrm>
            <a:off x="3251249" y="5275036"/>
            <a:ext cx="6824194" cy="656822"/>
          </a:xfrm>
          <a:prstGeom prst="rect">
            <a:avLst/>
          </a:prstGeom>
          <a:noFill/>
          <a:ln cap="flat">
            <a:noFill/>
            <a:prstDash val="solid"/>
          </a:ln>
          <a:effectLst/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bn-BD" sz="6600" b="0" i="0" u="none" strike="noStrike" kern="1200" cap="none" spc="0" baseline="0">
                <a:solidFill>
                  <a:srgbClr val="000000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NikoshBAN" pitchFamily="2"/>
                <a:cs typeface="NikoshBAN" pitchFamily="2"/>
              </a:rPr>
              <a:t>বাং</a:t>
            </a:r>
            <a:r>
              <a:rPr lang="bn-BD" sz="5400" b="0" i="0" u="none" strike="noStrike" kern="1200" cap="none" spc="0" baseline="0">
                <a:solidFill>
                  <a:srgbClr val="000000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NikoshBAN" pitchFamily="2"/>
                <a:cs typeface="NikoshBAN" pitchFamily="2"/>
              </a:rPr>
              <a:t>লাদেশের </a:t>
            </a:r>
            <a:r>
              <a:rPr lang="bn-BD" sz="6600" b="0" i="0" u="none" strike="noStrike" kern="1200" cap="none" spc="0" baseline="0">
                <a:solidFill>
                  <a:srgbClr val="000000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NikoshBAN" pitchFamily="2"/>
                <a:cs typeface="NikoshBAN" pitchFamily="2"/>
              </a:rPr>
              <a:t>জ</a:t>
            </a:r>
            <a:r>
              <a:rPr lang="bn-BD" sz="5400" b="0" i="0" u="none" strike="noStrike" kern="1200" cap="none" spc="0" baseline="0">
                <a:solidFill>
                  <a:srgbClr val="000000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NikoshBAN" pitchFamily="2"/>
                <a:cs typeface="NikoshBAN" pitchFamily="2"/>
              </a:rPr>
              <a:t>নসংখ্যানীতি </a:t>
            </a:r>
            <a:endParaRPr lang="en-US" sz="4400" b="0" i="0" u="none" strike="noStrike" kern="1200" cap="none" spc="0" baseline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NikoshBAN" pitchFamily="2"/>
              <a:cs typeface="NikoshBAN" pitchFamily="2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249" y="1729066"/>
            <a:ext cx="5930304" cy="3207724"/>
          </a:xfrm>
          <a:prstGeom prst="rect">
            <a:avLst/>
          </a:prstGeom>
          <a:noFill/>
          <a:ln w="28575" cap="sq">
            <a:solidFill>
              <a:srgbClr val="5B9BD5"/>
            </a:solidFill>
            <a:prstDash val="solid"/>
            <a:miter/>
          </a:ln>
          <a:effectLst/>
        </p:spPr>
      </p:pic>
    </p:spTree>
    <p:extLst>
      <p:ext uri="{BB962C8B-B14F-4D97-AF65-F5344CB8AC3E}">
        <p14:creationId xmlns:p14="http://schemas.microsoft.com/office/powerpoint/2010/main" val="317600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/>
          <p:nvPr/>
        </p:nvSpPr>
        <p:spPr>
          <a:xfrm>
            <a:off x="4942752" y="601538"/>
            <a:ext cx="2476725" cy="853775"/>
          </a:xfrm>
          <a:prstGeom prst="rect">
            <a:avLst/>
          </a:prstGeom>
          <a:noFill/>
          <a:ln cap="flat">
            <a:solidFill>
              <a:schemeClr val="tx1"/>
            </a:solidFill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bn-BD" sz="6000" b="0" i="0" u="none" strike="noStrike" kern="1200" cap="none" spc="0" baseline="0" dirty="0">
                <a:solidFill>
                  <a:srgbClr val="000000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NikoshBAN" pitchFamily="2"/>
                <a:cs typeface="NikoshBAN" pitchFamily="2"/>
              </a:rPr>
              <a:t>শি</a:t>
            </a:r>
            <a:r>
              <a:rPr lang="bn-BD" sz="4800" b="0" i="0" u="none" strike="noStrike" kern="1200" cap="none" spc="0" baseline="0" dirty="0">
                <a:solidFill>
                  <a:srgbClr val="000000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NikoshBAN" pitchFamily="2"/>
                <a:cs typeface="NikoshBAN" pitchFamily="2"/>
              </a:rPr>
              <a:t>খনফল </a:t>
            </a:r>
            <a:endParaRPr lang="en-US" sz="4800" b="0" i="0" u="none" strike="noStrike" kern="1200" cap="none" spc="0" baseline="0" dirty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NikoshBAN" pitchFamily="2"/>
              <a:cs typeface="NikoshBAN" pitchFamily="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89095" y="3140515"/>
            <a:ext cx="6572634" cy="46166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bn-BD" sz="2400" b="0" i="0" u="none" strike="noStrike" kern="1200" cap="none" spc="0" baseline="0" dirty="0">
                <a:solidFill>
                  <a:srgbClr val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FillTx/>
                <a:latin typeface="NikoshBAN" pitchFamily="2"/>
                <a:ea typeface="NikoshBAN" pitchFamily="2"/>
                <a:cs typeface="NikoshBAN" pitchFamily="2"/>
              </a:rPr>
              <a:t>জনসংখ্যানীতি কী- বলতে  পারবে।</a:t>
            </a:r>
            <a:endParaRPr lang="en-US" sz="2400" b="0" i="0" u="none" strike="noStrike" kern="1200" cap="none" spc="0" baseline="0" dirty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NikoshBAN" pitchFamily="2"/>
              <a:cs typeface="NikoshBAN" pitchFamily="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37388" y="3899905"/>
            <a:ext cx="8943625" cy="46166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bn-BD" sz="2400" b="0" i="0" u="none" strike="noStrike" kern="1200" cap="none" spc="0" baseline="0" dirty="0">
                <a:solidFill>
                  <a:srgbClr val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FillTx/>
                <a:latin typeface="NikoshBAN" pitchFamily="2"/>
                <a:ea typeface="NikoshBAN" pitchFamily="2"/>
                <a:cs typeface="NikoshBAN" pitchFamily="2"/>
              </a:rPr>
              <a:t>বাংলাদেশের জনসংখ্যানীতির উদ্দেশ্যসমূহ  ব্যাখ্যা করতে পারবে।</a:t>
            </a:r>
            <a:endParaRPr lang="en-US" sz="2400" b="0" i="0" u="none" strike="noStrike" kern="1200" cap="none" spc="0" baseline="0" dirty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NikoshBAN" pitchFamily="2"/>
              <a:cs typeface="NikoshBAN" pitchFamily="2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37388" y="4679615"/>
            <a:ext cx="10168811" cy="46166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342900" marR="0" lvl="0" indent="-34290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bn-BD" sz="2400" b="0" i="0" u="none" strike="noStrike" kern="1200" cap="none" spc="0" baseline="0" dirty="0">
                <a:solidFill>
                  <a:srgbClr val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FillTx/>
                <a:latin typeface="NikoshBAN" pitchFamily="2"/>
                <a:ea typeface="NikoshBAN" pitchFamily="2"/>
                <a:cs typeface="NikoshBAN" pitchFamily="2"/>
              </a:rPr>
              <a:t>জনসংখ্যা নিয়ন্ত্রণে সরকারি ও বেসরকারি উদ্যোগ বর্ণনা করতে পারবে।</a:t>
            </a:r>
            <a:endParaRPr lang="en-US" sz="2400" b="0" i="0" u="none" strike="noStrike" kern="1200" cap="none" spc="0" baseline="0" dirty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NikoshBAN" pitchFamily="2"/>
              <a:cs typeface="NikoshBAN" pitchFamily="2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1663700" y="2342934"/>
            <a:ext cx="4656493" cy="546100"/>
          </a:xfrm>
          <a:prstGeom prst="wedgeRoundRectCallout">
            <a:avLst>
              <a:gd name="adj1" fmla="val -20833"/>
              <a:gd name="adj2" fmla="val 69477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bn-BD" sz="2800">
                <a:solidFill>
                  <a:srgbClr val="000000"/>
                </a:solidFill>
                <a:latin typeface="NikoshBAN" pitchFamily="2"/>
                <a:cs typeface="NikoshBAN" pitchFamily="2"/>
              </a:rPr>
              <a:t> এই পাঠ থেকে শিক্ষার্থীরা..... </a:t>
            </a:r>
            <a:endParaRPr lang="en-US" sz="2800" dirty="0">
              <a:solidFill>
                <a:srgbClr val="000000"/>
              </a:solidFill>
              <a:latin typeface="NikoshBAN" pitchFamily="2"/>
              <a:cs typeface="NikoshBAN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72229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entagon 4"/>
          <p:cNvSpPr/>
          <p:nvPr/>
        </p:nvSpPr>
        <p:spPr>
          <a:xfrm>
            <a:off x="536487" y="1525219"/>
            <a:ext cx="3156737" cy="204317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blipFill>
            <a:blip r:embed="rId2">
              <a:alphaModFix/>
            </a:blip>
            <a:stretch>
              <a:fillRect/>
            </a:stretch>
          </a:blip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4" name="Rectangle 9"/>
          <p:cNvSpPr/>
          <p:nvPr/>
        </p:nvSpPr>
        <p:spPr>
          <a:xfrm>
            <a:off x="4051633" y="2131310"/>
            <a:ext cx="7211452" cy="830997"/>
          </a:xfrm>
          <a:prstGeom prst="rect">
            <a:avLst/>
          </a:prstGeom>
          <a:noFill/>
          <a:ln w="9528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bn-BD" sz="2400" b="0" i="0" u="none" strike="noStrike" kern="0" cap="none" spc="0" baseline="0">
                <a:solidFill>
                  <a:srgbClr val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FillTx/>
                <a:latin typeface="NikoshBAN" pitchFamily="2"/>
                <a:cs typeface="NikoshBAN" pitchFamily="2"/>
              </a:rPr>
              <a:t>আমেরিকা যুক্তরাষ্ট্রে প্রতি বর্গকিলোমিটারে ৩৫ জন লোক বাস করে 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bn-BD" sz="2400" b="0" i="0" u="none" strike="noStrike" kern="0" cap="none" spc="0" baseline="0">
                <a:solidFill>
                  <a:srgbClr val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FillTx/>
                <a:latin typeface="NikoshBAN" pitchFamily="2"/>
                <a:cs typeface="NikoshBAN" pitchFamily="2"/>
              </a:rPr>
              <a:t>এবং মাথাপিছু আয় ৫৫৮৩৮ মার্কিন ডলার।  </a:t>
            </a:r>
            <a:endParaRPr lang="en-US" sz="2400" b="0" i="0" u="none" strike="noStrike" kern="1200" cap="none" spc="0" baseline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NikoshBAN" pitchFamily="2"/>
              <a:cs typeface="NikoshBAN" pitchFamily="2"/>
            </a:endParaRPr>
          </a:p>
        </p:txBody>
      </p:sp>
      <p:sp>
        <p:nvSpPr>
          <p:cNvPr id="16" name="Pentagon 10"/>
          <p:cNvSpPr/>
          <p:nvPr/>
        </p:nvSpPr>
        <p:spPr>
          <a:xfrm>
            <a:off x="536487" y="4054659"/>
            <a:ext cx="3156737" cy="204317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blipFill>
            <a:blip r:embed="rId3">
              <a:alphaModFix/>
            </a:blip>
            <a:stretch>
              <a:fillRect/>
            </a:stretch>
          </a:blip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7" name="Rectangle 11"/>
          <p:cNvSpPr/>
          <p:nvPr/>
        </p:nvSpPr>
        <p:spPr>
          <a:xfrm>
            <a:off x="4241590" y="4660751"/>
            <a:ext cx="7021494" cy="830997"/>
          </a:xfrm>
          <a:prstGeom prst="rect">
            <a:avLst/>
          </a:prstGeom>
          <a:noFill/>
          <a:ln w="9528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bn-BD" sz="2400" b="0" i="0" u="none" strike="noStrike" kern="0" cap="none" spc="0" baseline="0">
                <a:solidFill>
                  <a:srgbClr val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FillTx/>
                <a:latin typeface="NikoshBAN" pitchFamily="2"/>
                <a:cs typeface="NikoshBAN" pitchFamily="2"/>
              </a:rPr>
              <a:t>বাংলাদেশের প্রতি বর্গকিলোমিটারে ১২৩৭ জন লোক বাস করে 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bn-BD" sz="2400" b="0" i="0" u="none" strike="noStrike" kern="0" cap="none" spc="0" baseline="0">
                <a:solidFill>
                  <a:srgbClr val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FillTx/>
                <a:latin typeface="NikoshBAN" pitchFamily="2"/>
                <a:cs typeface="NikoshBAN" pitchFamily="2"/>
              </a:rPr>
              <a:t>এবং মাথাপিছু আয় ১৪৬৬ মার্কিন ডলার।  </a:t>
            </a:r>
            <a:endParaRPr lang="en-US" sz="2400" b="0" i="0" u="none" strike="noStrike" kern="1200" cap="none" spc="0" baseline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NikoshBAN" pitchFamily="2"/>
              <a:cs typeface="NikoshBAN" pitchFamily="2"/>
            </a:endParaRPr>
          </a:p>
        </p:txBody>
      </p:sp>
      <p:sp>
        <p:nvSpPr>
          <p:cNvPr id="18" name="Rectangle 12"/>
          <p:cNvSpPr/>
          <p:nvPr/>
        </p:nvSpPr>
        <p:spPr>
          <a:xfrm>
            <a:off x="3962232" y="599700"/>
            <a:ext cx="3445175" cy="523219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bn-BD" sz="2800" b="0" i="0" u="none" strike="noStrike" kern="1200" cap="none" spc="0" baseline="0">
                <a:solidFill>
                  <a:srgbClr val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FillTx/>
                <a:latin typeface="NikoshBAN" pitchFamily="2"/>
                <a:ea typeface="NikoshBAN" pitchFamily="2"/>
                <a:cs typeface="NikoshBAN" pitchFamily="2"/>
              </a:rPr>
              <a:t>নিচের তথ্যগুলো লক্ষ্যকর..... </a:t>
            </a:r>
            <a:endParaRPr lang="en-US" sz="2800" b="0" i="0" u="none" strike="noStrike" kern="1200" cap="none" spc="0" baseline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NikoshBAN" pitchFamily="2"/>
              <a:cs typeface="NikoshBAN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65889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779"/>
          <a:stretch>
            <a:fillRect/>
          </a:stretch>
        </p:blipFill>
        <p:spPr>
          <a:xfrm>
            <a:off x="838477" y="794659"/>
            <a:ext cx="4683547" cy="4513615"/>
          </a:xfrm>
          <a:prstGeom prst="rect">
            <a:avLst/>
          </a:prstGeom>
          <a:noFill/>
          <a:ln w="28575" cap="sq">
            <a:solidFill>
              <a:srgbClr val="5B9BD5"/>
            </a:solidFill>
            <a:prstDash val="solid"/>
            <a:miter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577"/>
          <a:stretch>
            <a:fillRect/>
          </a:stretch>
        </p:blipFill>
        <p:spPr>
          <a:xfrm>
            <a:off x="6507675" y="794659"/>
            <a:ext cx="4857009" cy="4513615"/>
          </a:xfrm>
          <a:prstGeom prst="rect">
            <a:avLst/>
          </a:prstGeom>
          <a:noFill/>
          <a:ln w="28575" cap="sq">
            <a:solidFill>
              <a:srgbClr val="5B9BD5"/>
            </a:solidFill>
            <a:prstDash val="solid"/>
            <a:miter/>
          </a:ln>
        </p:spPr>
      </p:pic>
      <p:sp>
        <p:nvSpPr>
          <p:cNvPr id="12" name="Rectangle 11"/>
          <p:cNvSpPr/>
          <p:nvPr/>
        </p:nvSpPr>
        <p:spPr>
          <a:xfrm>
            <a:off x="735881" y="5794909"/>
            <a:ext cx="10665095" cy="46166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bn-BD" sz="2400" b="0" i="0" u="none" strike="noStrike" kern="0" cap="none" spc="0" baseline="0">
                <a:solidFill>
                  <a:srgbClr val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FillTx/>
                <a:latin typeface="NikoshBAN" pitchFamily="2"/>
                <a:cs typeface="NikoshBAN" pitchFamily="2"/>
              </a:rPr>
              <a:t>একটি দেশের উন্নতি দেশটির অর্থনৈতিক পরিকল্পনা ও তার জনসংখ্যানীতির কার্যকর প্রয়োগের উপর নির্ভর করে। </a:t>
            </a:r>
            <a:endParaRPr lang="en-US" sz="2400" b="0" i="0" u="none" strike="noStrike" kern="1200" cap="none" spc="0" baseline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NikoshBAN" pitchFamily="2"/>
              <a:cs typeface="NikoshBAN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56351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/>
          <p:nvPr/>
        </p:nvSpPr>
        <p:spPr>
          <a:xfrm>
            <a:off x="4159879" y="701893"/>
            <a:ext cx="2859109" cy="798490"/>
          </a:xfrm>
          <a:prstGeom prst="rect">
            <a:avLst/>
          </a:prstGeom>
          <a:noFill/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bn-BD" sz="3200" b="1" i="0" u="none" strike="noStrike" kern="1200" cap="none" spc="0" baseline="0">
                <a:solidFill>
                  <a:srgbClr val="000000"/>
                </a:solidFill>
                <a:effectLst>
                  <a:outerShdw dist="19048" dir="2700000">
                    <a:srgbClr val="000000"/>
                  </a:outerShdw>
                </a:effectLst>
                <a:uFillTx/>
                <a:latin typeface="NikoshBAN" pitchFamily="2"/>
                <a:cs typeface="NikoshBAN" pitchFamily="2"/>
              </a:rPr>
              <a:t>            একক কাজ </a:t>
            </a:r>
            <a:endParaRPr lang="en-US" sz="3200" b="1" i="0" u="none" strike="noStrike" kern="1200" cap="none" spc="0" baseline="0">
              <a:solidFill>
                <a:srgbClr val="000000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NikoshBAN" pitchFamily="2"/>
              <a:cs typeface="NikoshBAN" pitchFamily="2"/>
            </a:endParaRPr>
          </a:p>
        </p:txBody>
      </p:sp>
      <p:sp>
        <p:nvSpPr>
          <p:cNvPr id="9" name="Oval 3"/>
          <p:cNvSpPr/>
          <p:nvPr/>
        </p:nvSpPr>
        <p:spPr>
          <a:xfrm>
            <a:off x="3773509" y="434650"/>
            <a:ext cx="1390921" cy="133296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blipFill>
            <a:blip r:embed="rId2">
              <a:alphaModFix/>
            </a:blip>
            <a:stretch>
              <a:fillRect/>
            </a:stretch>
          </a:blipFill>
          <a:ln w="12701" cap="flat">
            <a:solidFill>
              <a:srgbClr val="41719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0" name="Oval 4"/>
          <p:cNvSpPr/>
          <p:nvPr/>
        </p:nvSpPr>
        <p:spPr>
          <a:xfrm>
            <a:off x="10590617" y="5006257"/>
            <a:ext cx="941009" cy="76887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38103" cap="flat">
            <a:solidFill>
              <a:srgbClr val="92D05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bn-BD" sz="2400" b="0" i="0" u="none" strike="noStrike" kern="1200" cap="none" spc="0" baseline="0">
                <a:solidFill>
                  <a:srgbClr val="00B050"/>
                </a:solidFill>
                <a:effectLst>
                  <a:outerShdw dist="19048" dir="2700000">
                    <a:srgbClr val="000000"/>
                  </a:outerShdw>
                </a:effectLst>
                <a:uFillTx/>
                <a:latin typeface="NikoshBAN" pitchFamily="2"/>
                <a:cs typeface="NikoshBAN" pitchFamily="2"/>
              </a:rPr>
              <a:t>উত্তর </a:t>
            </a:r>
            <a:endParaRPr lang="en-US" sz="2400" b="0" i="0" u="none" strike="noStrike" kern="1200" cap="none" spc="0" baseline="0">
              <a:solidFill>
                <a:srgbClr val="00B050"/>
              </a:solidFill>
              <a:effectLst>
                <a:outerShdw dist="19048" dir="2700000">
                  <a:srgbClr val="000000"/>
                </a:outerShdw>
              </a:effectLst>
              <a:uFillTx/>
              <a:latin typeface="NikoshBAN" pitchFamily="2"/>
              <a:cs typeface="NikoshBAN" pitchFamily="2"/>
            </a:endParaRPr>
          </a:p>
        </p:txBody>
      </p:sp>
      <p:sp>
        <p:nvSpPr>
          <p:cNvPr id="11" name="Rectangle 6"/>
          <p:cNvSpPr/>
          <p:nvPr/>
        </p:nvSpPr>
        <p:spPr>
          <a:xfrm>
            <a:off x="534247" y="5375593"/>
            <a:ext cx="9925674" cy="46166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bn-BD" sz="2400" b="0" i="0" u="none" strike="noStrike" kern="0" cap="none" spc="0" baseline="0">
                <a:solidFill>
                  <a:srgbClr val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FillTx/>
                <a:latin typeface="NikoshBAN" pitchFamily="2"/>
                <a:ea typeface="NikoshBAN" pitchFamily="2"/>
                <a:cs typeface="NikoshBAN" pitchFamily="2"/>
              </a:rPr>
              <a:t>দেশের জনসংখ্যা বিষয়ে জাতীয় পর্যায়ে যে পরিকল্পনা গ্রহণ করা হয় তাকেই জনসংখ্যানীতি বলা হয়।</a:t>
            </a:r>
            <a:endParaRPr lang="en-US" sz="2400" b="0" i="0" u="none" strike="noStrike" kern="0" cap="none" spc="0" baseline="0">
              <a:solidFill>
                <a:srgbClr val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FillTx/>
              <a:latin typeface="NikoshBAN" pitchFamily="2"/>
              <a:cs typeface="NikoshBAN" pitchFamily="2"/>
            </a:endParaRP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857"/>
          <a:stretch/>
        </p:blipFill>
        <p:spPr>
          <a:xfrm>
            <a:off x="534247" y="1802010"/>
            <a:ext cx="3022600" cy="2603499"/>
          </a:xfrm>
          <a:prstGeom prst="rect">
            <a:avLst/>
          </a:prstGeom>
          <a:noFill/>
          <a:ln w="88897" cap="sq">
            <a:solidFill>
              <a:schemeClr val="accent1"/>
            </a:solidFill>
            <a:prstDash val="solid"/>
            <a:miter/>
          </a:ln>
          <a:scene3d>
            <a:camera prst="perspectiveContrastingRightFacing"/>
            <a:lightRig rig="threePt" dir="t"/>
          </a:scene3d>
        </p:spPr>
      </p:pic>
      <p:sp>
        <p:nvSpPr>
          <p:cNvPr id="13" name="Rectangle 8"/>
          <p:cNvSpPr/>
          <p:nvPr/>
        </p:nvSpPr>
        <p:spPr>
          <a:xfrm>
            <a:off x="1818211" y="2642094"/>
            <a:ext cx="4137669" cy="92333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bn-BD" sz="3600" b="0" i="0" u="none" strike="noStrike" kern="1200" cap="none" spc="0" baseline="0" dirty="0">
                <a:solidFill>
                  <a:srgbClr val="000000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NikoshBAN" pitchFamily="2"/>
                <a:cs typeface="NikoshBAN" pitchFamily="2"/>
              </a:rPr>
              <a:t>জনসংখ্যানীতি কাকে বলে? </a:t>
            </a:r>
          </a:p>
        </p:txBody>
      </p:sp>
    </p:spTree>
    <p:extLst>
      <p:ext uri="{BB962C8B-B14F-4D97-AF65-F5344CB8AC3E}">
        <p14:creationId xmlns:p14="http://schemas.microsoft.com/office/powerpoint/2010/main" val="162149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0.13737 0.00416 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3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490</Words>
  <Application>Microsoft Office PowerPoint</Application>
  <PresentationFormat>Widescreen</PresentationFormat>
  <Paragraphs>80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NikoshBAN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NuHa</dc:creator>
  <cp:lastModifiedBy>NuHa</cp:lastModifiedBy>
  <cp:revision>47</cp:revision>
  <dcterms:created xsi:type="dcterms:W3CDTF">2018-05-22T16:14:47Z</dcterms:created>
  <dcterms:modified xsi:type="dcterms:W3CDTF">2018-05-22T22:39:18Z</dcterms:modified>
</cp:coreProperties>
</file>